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4.xml" ContentType="application/vnd.openxmlformats-officedocument.presentationml.slide+xml"/>
  <Override PartName="/ppt/theme/theme2.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s/slide16.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5143500" type="screen16x9"/>
  <p:notesSz cx="51435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esProps" Target="presProps.xml" /><Relationship Id="rId25" Type="http://schemas.openxmlformats.org/officeDocument/2006/relationships/tableStyles" Target="tableStyles.xml" /><Relationship Id="rId26"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4" name="Espace réservé de l'en-tête 1" hidden="0"/>
          <p:cNvSpPr>
            <a:spLocks noGrp="1"/>
          </p:cNvSpPr>
          <p:nvPr isPhoto="0" userDrawn="0">
            <p:ph type="hdr" sz="quarter" hasCustomPrompt="0"/>
          </p:nvPr>
        </p:nvSpPr>
        <p:spPr bwMode="auto">
          <a:xfrm>
            <a:off x="0" y="0"/>
            <a:ext cx="2946346" cy="498215"/>
          </a:xfrm>
          <a:prstGeom prst="rect">
            <a:avLst/>
          </a:prstGeom>
        </p:spPr>
        <p:txBody>
          <a:bodyPr vert="horz" lIns="107058" tIns="53529" rIns="107058" bIns="53529" rtlCol="0"/>
          <a:lstStyle>
            <a:lvl1pPr algn="l">
              <a:defRPr sz="1400"/>
            </a:lvl1pPr>
          </a:lstStyle>
          <a:p>
            <a:pPr>
              <a:defRPr/>
            </a:pPr>
            <a:endParaRPr lang="fr-FR"/>
          </a:p>
        </p:txBody>
      </p:sp>
      <p:sp>
        <p:nvSpPr>
          <p:cNvPr id="5" name="Espace réservé de la date 2" hidden="0"/>
          <p:cNvSpPr>
            <a:spLocks noGrp="1"/>
          </p:cNvSpPr>
          <p:nvPr isPhoto="0" userDrawn="0">
            <p:ph type="dt" idx="1" hasCustomPrompt="0"/>
          </p:nvPr>
        </p:nvSpPr>
        <p:spPr bwMode="auto">
          <a:xfrm>
            <a:off x="3850818" y="0"/>
            <a:ext cx="2946346" cy="498215"/>
          </a:xfrm>
          <a:prstGeom prst="rect">
            <a:avLst/>
          </a:prstGeom>
        </p:spPr>
        <p:txBody>
          <a:bodyPr vert="horz" lIns="107058" tIns="53529" rIns="107058" bIns="53529" rtlCol="0"/>
          <a:lstStyle>
            <a:lvl1pPr algn="r">
              <a:defRPr sz="1400"/>
            </a:lvl1pPr>
          </a:lstStyle>
          <a:p>
            <a:pPr>
              <a:defRPr/>
            </a:pPr>
            <a:fld id="{58B823B7-23C9-4033-9116-5DDE47F0288A}" type="datetimeFigureOut">
              <a:rPr lang="fr-FR"/>
              <a:t/>
            </a:fld>
            <a:endParaRPr lang="fr-FR"/>
          </a:p>
        </p:txBody>
      </p:sp>
      <p:sp>
        <p:nvSpPr>
          <p:cNvPr id="6" name="Espace réservé de l'image des diapositives 3" hidden="0"/>
          <p:cNvSpPr>
            <a:spLocks noChangeAspect="1" noGrp="1" noRot="1"/>
          </p:cNvSpPr>
          <p:nvPr isPhoto="0" userDrawn="0">
            <p:ph type="sldImg" idx="2" hasCustomPrompt="0"/>
          </p:nvPr>
        </p:nvSpPr>
        <p:spPr bwMode="auto">
          <a:xfrm>
            <a:off x="420688" y="1241425"/>
            <a:ext cx="5957887" cy="3351213"/>
          </a:xfrm>
          <a:prstGeom prst="rect">
            <a:avLst/>
          </a:prstGeom>
          <a:noFill/>
          <a:ln w="12700">
            <a:solidFill>
              <a:prstClr val="black"/>
            </a:solidFill>
          </a:ln>
        </p:spPr>
        <p:txBody>
          <a:bodyPr vert="horz" lIns="107058" tIns="53529" rIns="107058" bIns="53529" rtlCol="0" anchor="ctr"/>
          <a:lstStyle/>
          <a:p>
            <a:pPr>
              <a:defRPr/>
            </a:pPr>
            <a:endParaRPr lang="fr-FR"/>
          </a:p>
        </p:txBody>
      </p:sp>
      <p:sp>
        <p:nvSpPr>
          <p:cNvPr id="7" name="Espace réservé des notes 4" hidden="0"/>
          <p:cNvSpPr>
            <a:spLocks noGrp="1"/>
          </p:cNvSpPr>
          <p:nvPr isPhoto="0" userDrawn="0">
            <p:ph type="body" sz="quarter" idx="3" hasCustomPrompt="0"/>
          </p:nvPr>
        </p:nvSpPr>
        <p:spPr bwMode="auto">
          <a:xfrm>
            <a:off x="679927" y="4778722"/>
            <a:ext cx="5439410" cy="3909864"/>
          </a:xfrm>
          <a:prstGeom prst="rect">
            <a:avLst/>
          </a:prstGeom>
        </p:spPr>
        <p:txBody>
          <a:bodyPr vert="horz" lIns="107058" tIns="53529" rIns="107058" bIns="53529"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hidden="0"/>
          <p:cNvSpPr>
            <a:spLocks noGrp="1"/>
          </p:cNvSpPr>
          <p:nvPr isPhoto="0" userDrawn="0">
            <p:ph type="ftr" sz="quarter" idx="4" hasCustomPrompt="0"/>
          </p:nvPr>
        </p:nvSpPr>
        <p:spPr bwMode="auto">
          <a:xfrm>
            <a:off x="0" y="9431600"/>
            <a:ext cx="2946346" cy="498214"/>
          </a:xfrm>
          <a:prstGeom prst="rect">
            <a:avLst/>
          </a:prstGeom>
        </p:spPr>
        <p:txBody>
          <a:bodyPr vert="horz" lIns="107058" tIns="53529" rIns="107058" bIns="53529" rtlCol="0" anchor="b"/>
          <a:lstStyle>
            <a:lvl1pPr algn="l">
              <a:defRPr sz="1400"/>
            </a:lvl1pPr>
          </a:lstStyle>
          <a:p>
            <a:pPr>
              <a:defRPr/>
            </a:pPr>
            <a:endParaRPr lang="fr-FR"/>
          </a:p>
        </p:txBody>
      </p:sp>
      <p:sp>
        <p:nvSpPr>
          <p:cNvPr id="9" name="Espace réservé du numéro de diapositive 6" hidden="0"/>
          <p:cNvSpPr>
            <a:spLocks noGrp="1"/>
          </p:cNvSpPr>
          <p:nvPr isPhoto="0" userDrawn="0">
            <p:ph type="sldNum" sz="quarter" idx="5" hasCustomPrompt="0"/>
          </p:nvPr>
        </p:nvSpPr>
        <p:spPr bwMode="auto">
          <a:xfrm>
            <a:off x="3850818" y="9431600"/>
            <a:ext cx="2946346" cy="498214"/>
          </a:xfrm>
          <a:prstGeom prst="rect">
            <a:avLst/>
          </a:prstGeom>
        </p:spPr>
        <p:txBody>
          <a:bodyPr vert="horz" lIns="107058" tIns="53529" rIns="107058" bIns="53529" rtlCol="0" anchor="b"/>
          <a:lstStyle>
            <a:lvl1pPr algn="r">
              <a:defRPr sz="1400"/>
            </a:lvl1pPr>
          </a:lstStyle>
          <a:p>
            <a:pPr>
              <a:defRPr/>
            </a:pPr>
            <a:fld id="{89984DFD-F434-43C6-A834-C7D12CD40F8A}" type="slidenum">
              <a:rPr lang="fr-FR"/>
              <a:t/>
            </a:fld>
            <a:endParaRPr lang="fr-FR"/>
          </a:p>
        </p:txBody>
      </p:sp>
    </p:spTree>
  </p:cSld>
  <p:clrMap accent1="accent1" accent2="accent2" accent3="accent3" accent4="accent4" accent5="accent5" accent6="accent6" bg1="lt1" bg2="lt2" folHlink="folHlink" hlink="hlink" tx1="dk1" tx2="dk2"/>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fr-FR" sz="1200" b="0" i="0" u="none" strike="noStrike" cap="none" spc="0">
                <a:solidFill>
                  <a:schemeClr val="tx1"/>
                </a:solidFill>
                <a:latin typeface="+mn-lt"/>
                <a:ea typeface="+mn-ea"/>
                <a:cs typeface="+mn-cs"/>
              </a:rPr>
              <a:t>Illustration de gauche : fonds Philippe Ariès (manuscrit d’un mémoire, exemplaire dactylographié d’un article)</a:t>
            </a:r>
            <a:endParaRPr sz="1200"/>
          </a:p>
          <a:p>
            <a:pPr>
              <a:defRPr/>
            </a:pPr>
            <a:r>
              <a:rPr lang="fr-FR" sz="1200" b="0" i="0" u="none" strike="noStrike" cap="none" spc="0">
                <a:solidFill>
                  <a:schemeClr val="tx1"/>
                </a:solidFill>
                <a:latin typeface="+mn-lt"/>
                <a:ea typeface="+mn-ea"/>
                <a:cs typeface="+mn-cs"/>
              </a:rPr>
              <a:t>Illustration de droite : fonds Claude-Hélène Perrot (carnets de note de terrain)</a:t>
            </a:r>
            <a:endParaRPr sz="1200"/>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a:defRPr/>
            </a:pPr>
            <a:r>
              <a:rPr lang="fr-FR" sz="1200" b="0" i="0" u="none" strike="noStrike" cap="none" spc="0">
                <a:solidFill>
                  <a:schemeClr val="tx1"/>
                </a:solidFill>
                <a:latin typeface="+mn-lt"/>
                <a:ea typeface="+mn-ea"/>
                <a:cs typeface="+mn-cs"/>
              </a:rPr>
              <a:t>Illustrations : reproductions de textes sur microfilms (Maison de l’Asie), cassettes VHS (Centre de sociologie européenne)</a:t>
            </a:r>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Slide">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ctrTitle" hasCustomPrompt="0"/>
          </p:nvPr>
        </p:nvSpPr>
        <p:spPr bwMode="auto">
          <a:xfrm>
            <a:off x="1169542" y="391159"/>
            <a:ext cx="6804914" cy="299720"/>
          </a:xfrm>
          <a:prstGeom prst="rect">
            <a:avLst/>
          </a:prstGeom>
        </p:spPr>
        <p:txBody>
          <a:bodyPr wrap="square" lIns="0" tIns="0" rIns="0" bIns="0">
            <a:spAutoFit/>
          </a:bodyPr>
          <a:lstStyle>
            <a:lvl1pPr>
              <a:defRPr sz="1800" b="1" i="0">
                <a:solidFill>
                  <a:srgbClr val="005F71"/>
                </a:solidFill>
                <a:latin typeface="Arial"/>
                <a:cs typeface="Arial"/>
              </a:defRPr>
            </a:lvl1pPr>
          </a:lstStyle>
          <a:p>
            <a:pPr>
              <a:defRPr/>
            </a:pPr>
            <a:endParaRPr/>
          </a:p>
        </p:txBody>
      </p:sp>
      <p:sp>
        <p:nvSpPr>
          <p:cNvPr id="5" name="Holder 3" hidden="0"/>
          <p:cNvSpPr>
            <a:spLocks noGrp="1"/>
          </p:cNvSpPr>
          <p:nvPr isPhoto="0" userDrawn="0">
            <p:ph type="subTitle" idx="4" hasCustomPrompt="0"/>
          </p:nvPr>
        </p:nvSpPr>
        <p:spPr bwMode="auto">
          <a:xfrm>
            <a:off x="1371600" y="2880360"/>
            <a:ext cx="6400800" cy="1285875"/>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defRPr sz="1000" b="1" i="0">
                <a:solidFill>
                  <a:srgbClr val="005F71"/>
                </a:solidFill>
                <a:latin typeface="Arial"/>
                <a:cs typeface="Arial"/>
              </a:defRPr>
            </a:lvl1pPr>
          </a:lstStyle>
          <a:p>
            <a:pPr marL="12700">
              <a:lnSpc>
                <a:spcPct val="100000"/>
              </a:lnSpc>
              <a:defRPr/>
            </a:pPr>
            <a:r>
              <a:rPr spc="-5"/>
              <a:t>Recherche documentaire et ressources du Grand équipement</a:t>
            </a:r>
            <a:r>
              <a:rPr spc="15"/>
              <a:t> </a:t>
            </a:r>
            <a:r>
              <a:rPr spc="-5"/>
              <a:t>documentaire</a:t>
            </a: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sz="1800" b="1" i="0">
                <a:solidFill>
                  <a:srgbClr val="005F71"/>
                </a:solidFill>
                <a:latin typeface="Arial"/>
                <a:cs typeface="Arial"/>
              </a:defRPr>
            </a:lvl1pPr>
          </a:lstStyle>
          <a:p>
            <a:pPr>
              <a:defRPr/>
            </a:pPr>
            <a:endParaRPr/>
          </a:p>
        </p:txBody>
      </p:sp>
      <p:sp>
        <p:nvSpPr>
          <p:cNvPr id="5" name="Holder 3" hidden="0"/>
          <p:cNvSpPr>
            <a:spLocks noGrp="1"/>
          </p:cNvSpPr>
          <p:nvPr isPhoto="0" userDrawn="0">
            <p:ph type="body" idx="1" hasCustomPrompt="0"/>
          </p:nvPr>
        </p:nvSpPr>
        <p:spPr bwMode="auto"/>
        <p:txBody>
          <a:bodyPr lIns="0" tIns="0" rIns="0" bIns="0"/>
          <a:lstStyle>
            <a:lvl1pPr>
              <a:defRPr b="0" i="0">
                <a:solidFill>
                  <a:schemeClr val="tx1"/>
                </a:solidFill>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defRPr sz="1000" b="1" i="0">
                <a:solidFill>
                  <a:srgbClr val="005F71"/>
                </a:solidFill>
                <a:latin typeface="Arial"/>
                <a:cs typeface="Arial"/>
              </a:defRPr>
            </a:lvl1pPr>
          </a:lstStyle>
          <a:p>
            <a:pPr marL="12700">
              <a:lnSpc>
                <a:spcPct val="100000"/>
              </a:lnSpc>
              <a:defRPr/>
            </a:pPr>
            <a:r>
              <a:rPr spc="-5"/>
              <a:t>Recherche documentaire et ressources du Grand équipement</a:t>
            </a:r>
            <a:r>
              <a:rPr spc="15"/>
              <a:t> </a:t>
            </a:r>
            <a:r>
              <a:rPr spc="-5"/>
              <a:t>documentaire</a:t>
            </a: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wo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sz="1800" b="1" i="0">
                <a:solidFill>
                  <a:srgbClr val="005F71"/>
                </a:solidFill>
                <a:latin typeface="Arial"/>
                <a:cs typeface="Arial"/>
              </a:defRPr>
            </a:lvl1pPr>
          </a:lstStyle>
          <a:p>
            <a:pPr>
              <a:defRPr/>
            </a:pPr>
            <a:endParaRPr/>
          </a:p>
        </p:txBody>
      </p:sp>
      <p:sp>
        <p:nvSpPr>
          <p:cNvPr id="5" name="Holder 3" hidden="0"/>
          <p:cNvSpPr>
            <a:spLocks noGrp="1"/>
          </p:cNvSpPr>
          <p:nvPr isPhoto="0" userDrawn="0">
            <p:ph sz="half" idx="2" hasCustomPrompt="0"/>
          </p:nvPr>
        </p:nvSpPr>
        <p:spPr bwMode="auto">
          <a:xfrm>
            <a:off x="457200" y="1183005"/>
            <a:ext cx="3977640" cy="3394710"/>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sz="half" idx="3" hasCustomPrompt="0"/>
          </p:nvPr>
        </p:nvSpPr>
        <p:spPr bwMode="auto">
          <a:xfrm>
            <a:off x="4709160" y="1183005"/>
            <a:ext cx="3977640" cy="3394710"/>
          </a:xfrm>
          <a:prstGeom prst="rect">
            <a:avLst/>
          </a:prstGeom>
        </p:spPr>
        <p:txBody>
          <a:bodyPr wrap="square" lIns="0" tIns="0" rIns="0" bIns="0">
            <a:spAutoFit/>
          </a:bodyPr>
          <a:lstStyle>
            <a:lvl1pPr>
              <a:defRPr/>
            </a:lvl1pPr>
          </a:lstStyle>
          <a:p>
            <a:pPr>
              <a:defRPr/>
            </a:pPr>
            <a:endParaRPr/>
          </a:p>
        </p:txBody>
      </p:sp>
      <p:sp>
        <p:nvSpPr>
          <p:cNvPr id="7" name="Holder 5" hidden="0"/>
          <p:cNvSpPr>
            <a:spLocks noGrp="1"/>
          </p:cNvSpPr>
          <p:nvPr isPhoto="0" userDrawn="0">
            <p:ph type="ftr" sz="quarter" idx="5" hasCustomPrompt="0"/>
          </p:nvPr>
        </p:nvSpPr>
        <p:spPr bwMode="auto"/>
        <p:txBody>
          <a:bodyPr lIns="0" tIns="0" rIns="0" bIns="0"/>
          <a:lstStyle>
            <a:lvl1pPr>
              <a:defRPr sz="1000" b="1" i="0">
                <a:solidFill>
                  <a:srgbClr val="005F71"/>
                </a:solidFill>
                <a:latin typeface="Arial"/>
                <a:cs typeface="Arial"/>
              </a:defRPr>
            </a:lvl1pPr>
          </a:lstStyle>
          <a:p>
            <a:pPr marL="12700">
              <a:lnSpc>
                <a:spcPct val="100000"/>
              </a:lnSpc>
              <a:defRPr/>
            </a:pPr>
            <a:r>
              <a:rPr spc="-5"/>
              <a:t>Recherche documentaire et ressources du Grand équipement</a:t>
            </a:r>
            <a:r>
              <a:rPr spc="15"/>
              <a:t> </a:t>
            </a:r>
            <a:r>
              <a:rPr spc="-5"/>
              <a:t>documentaire</a:t>
            </a:r>
            <a:endParaRPr/>
          </a:p>
        </p:txBody>
      </p:sp>
      <p:sp>
        <p:nvSpPr>
          <p:cNvPr id="8" name="Holder 6"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9" name="Holder 7" hidden="0"/>
          <p:cNvSpPr>
            <a:spLocks noGrp="1"/>
          </p:cNvSpPr>
          <p:nvPr isPhoto="0" userDrawn="0">
            <p:ph type="sldNum" sz="quarter" idx="7" hasCustomPrompt="0"/>
          </p:nvPr>
        </p:nvSpPr>
        <p:spPr bwMode="auto"/>
        <p:txBody>
          <a:bodyPr lIns="0" tIns="0" rIns="0" bIns="0"/>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Only">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sz="1800" b="1" i="0">
                <a:solidFill>
                  <a:srgbClr val="005F71"/>
                </a:solidFill>
                <a:latin typeface="Arial"/>
                <a:cs typeface="Arial"/>
              </a:defRPr>
            </a:lvl1pPr>
          </a:lstStyle>
          <a:p>
            <a:pPr>
              <a:defRPr/>
            </a:pPr>
            <a:endParaRPr/>
          </a:p>
        </p:txBody>
      </p:sp>
      <p:sp>
        <p:nvSpPr>
          <p:cNvPr id="5" name="Holder 3" hidden="0"/>
          <p:cNvSpPr>
            <a:spLocks noGrp="1"/>
          </p:cNvSpPr>
          <p:nvPr isPhoto="0" userDrawn="0">
            <p:ph type="ftr" sz="quarter" idx="5" hasCustomPrompt="0"/>
          </p:nvPr>
        </p:nvSpPr>
        <p:spPr bwMode="auto"/>
        <p:txBody>
          <a:bodyPr lIns="0" tIns="0" rIns="0" bIns="0"/>
          <a:lstStyle>
            <a:lvl1pPr>
              <a:defRPr sz="1000" b="1" i="0">
                <a:solidFill>
                  <a:srgbClr val="005F71"/>
                </a:solidFill>
                <a:latin typeface="Arial"/>
                <a:cs typeface="Arial"/>
              </a:defRPr>
            </a:lvl1pPr>
          </a:lstStyle>
          <a:p>
            <a:pPr marL="12700">
              <a:lnSpc>
                <a:spcPct val="100000"/>
              </a:lnSpc>
              <a:defRPr/>
            </a:pPr>
            <a:r>
              <a:rPr spc="-5"/>
              <a:t>Recherche documentaire et ressources du Grand équipement</a:t>
            </a:r>
            <a:r>
              <a:rPr spc="15"/>
              <a:t> </a:t>
            </a:r>
            <a:r>
              <a:rPr spc="-5"/>
              <a:t>documentaire</a:t>
            </a:r>
            <a:endParaRPr/>
          </a:p>
        </p:txBody>
      </p:sp>
      <p:sp>
        <p:nvSpPr>
          <p:cNvPr id="6" name="Holder 4"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7" name="Holder 5" hidden="0"/>
          <p:cNvSpPr>
            <a:spLocks noGrp="1"/>
          </p:cNvSpPr>
          <p:nvPr isPhoto="0" userDrawn="0">
            <p:ph type="sldNum" sz="quarter" idx="7" hasCustomPrompt="0"/>
          </p:nvPr>
        </p:nvSpPr>
        <p:spPr bwMode="auto"/>
        <p:txBody>
          <a:bodyPr lIns="0" tIns="0" rIns="0" bIns="0"/>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lank">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ftr" sz="quarter" idx="5" hasCustomPrompt="0"/>
          </p:nvPr>
        </p:nvSpPr>
        <p:spPr bwMode="auto"/>
        <p:txBody>
          <a:bodyPr lIns="0" tIns="0" rIns="0" bIns="0"/>
          <a:lstStyle>
            <a:lvl1pPr>
              <a:defRPr sz="1000" b="1" i="0">
                <a:solidFill>
                  <a:srgbClr val="005F71"/>
                </a:solidFill>
                <a:latin typeface="Arial"/>
                <a:cs typeface="Arial"/>
              </a:defRPr>
            </a:lvl1pPr>
          </a:lstStyle>
          <a:p>
            <a:pPr marL="12700">
              <a:lnSpc>
                <a:spcPct val="100000"/>
              </a:lnSpc>
              <a:defRPr/>
            </a:pPr>
            <a:r>
              <a:rPr spc="-5"/>
              <a:t>Recherche documentaire et ressources du Grand équipement</a:t>
            </a:r>
            <a:r>
              <a:rPr spc="15"/>
              <a:t> </a:t>
            </a:r>
            <a:r>
              <a:rPr spc="-5"/>
              <a:t>documentaire</a:t>
            </a:r>
            <a:endParaRPr/>
          </a:p>
        </p:txBody>
      </p:sp>
      <p:sp>
        <p:nvSpPr>
          <p:cNvPr id="5" name="Holder 3"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4" hidden="0"/>
          <p:cNvSpPr>
            <a:spLocks noGrp="1"/>
          </p:cNvSpPr>
          <p:nvPr isPhoto="0" userDrawn="0">
            <p:ph type="sldNum" sz="quarter" idx="7" hasCustomPrompt="0"/>
          </p:nvPr>
        </p:nvSpPr>
        <p:spPr bwMode="auto"/>
        <p:txBody>
          <a:bodyPr lIns="0" tIns="0" rIns="0" bIns="0"/>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bg object 16" hidden="0"/>
          <p:cNvSpPr/>
          <p:nvPr isPhoto="0" userDrawn="0"/>
        </p:nvSpPr>
        <p:spPr bwMode="auto">
          <a:xfrm>
            <a:off x="210965" y="4712625"/>
            <a:ext cx="248194" cy="252148"/>
          </a:xfrm>
          <a:prstGeom prst="rect">
            <a:avLst/>
          </a:prstGeom>
          <a:blipFill>
            <a:blip r:embed="rId7"/>
            <a:stretch/>
          </a:blipFill>
        </p:spPr>
        <p:txBody>
          <a:bodyPr wrap="square" lIns="0" tIns="0" rIns="0" bIns="0" rtlCol="0"/>
          <a:lstStyle/>
          <a:p>
            <a:pPr>
              <a:defRPr/>
            </a:pPr>
            <a:endParaRPr/>
          </a:p>
        </p:txBody>
      </p:sp>
      <p:sp>
        <p:nvSpPr>
          <p:cNvPr id="5" name="bg object 17" hidden="0"/>
          <p:cNvSpPr/>
          <p:nvPr isPhoto="0" userDrawn="0"/>
        </p:nvSpPr>
        <p:spPr bwMode="auto">
          <a:xfrm>
            <a:off x="627126" y="4856226"/>
            <a:ext cx="7763509" cy="0"/>
          </a:xfrm>
          <a:custGeom>
            <a:avLst/>
            <a:gdLst/>
            <a:ahLst/>
            <a:cxnLst/>
            <a:rect l="l" t="t" r="r" b="b"/>
            <a:pathLst>
              <a:path w="7763509" fill="norm" stroke="1" extrusionOk="0">
                <a:moveTo>
                  <a:pt x="0" y="0"/>
                </a:moveTo>
                <a:lnTo>
                  <a:pt x="7763256" y="0"/>
                </a:lnTo>
              </a:path>
            </a:pathLst>
          </a:custGeom>
          <a:ln w="28956">
            <a:solidFill>
              <a:srgbClr val="C00000"/>
            </a:solidFill>
          </a:ln>
        </p:spPr>
        <p:txBody>
          <a:bodyPr wrap="square" lIns="0" tIns="0" rIns="0" bIns="0" rtlCol="0"/>
          <a:lstStyle/>
          <a:p>
            <a:pPr>
              <a:defRPr/>
            </a:pPr>
            <a:endParaRPr/>
          </a:p>
        </p:txBody>
      </p:sp>
      <p:sp>
        <p:nvSpPr>
          <p:cNvPr id="6" name="bg object 18" hidden="0"/>
          <p:cNvSpPr/>
          <p:nvPr isPhoto="0" userDrawn="0"/>
        </p:nvSpPr>
        <p:spPr bwMode="auto">
          <a:xfrm>
            <a:off x="258302" y="340478"/>
            <a:ext cx="1575846" cy="324048"/>
          </a:xfrm>
          <a:prstGeom prst="rect">
            <a:avLst/>
          </a:prstGeom>
          <a:blipFill>
            <a:blip r:embed="rId8"/>
            <a:stretch/>
          </a:blipFill>
        </p:spPr>
        <p:txBody>
          <a:bodyPr wrap="square" lIns="0" tIns="0" rIns="0" bIns="0" rtlCol="0"/>
          <a:lstStyle/>
          <a:p>
            <a:pPr>
              <a:defRPr/>
            </a:pPr>
            <a:endParaRPr/>
          </a:p>
        </p:txBody>
      </p:sp>
      <p:sp>
        <p:nvSpPr>
          <p:cNvPr id="7" name="Holder 2" hidden="0"/>
          <p:cNvSpPr>
            <a:spLocks noGrp="1"/>
          </p:cNvSpPr>
          <p:nvPr isPhoto="0" userDrawn="0">
            <p:ph type="title" hasCustomPrompt="0"/>
          </p:nvPr>
        </p:nvSpPr>
        <p:spPr bwMode="auto">
          <a:xfrm>
            <a:off x="1276857" y="242442"/>
            <a:ext cx="6590284" cy="299720"/>
          </a:xfrm>
          <a:prstGeom prst="rect">
            <a:avLst/>
          </a:prstGeom>
        </p:spPr>
        <p:txBody>
          <a:bodyPr wrap="square" lIns="0" tIns="0" rIns="0" bIns="0">
            <a:spAutoFit/>
          </a:bodyPr>
          <a:lstStyle>
            <a:lvl1pPr>
              <a:defRPr sz="1800" b="1" i="0">
                <a:solidFill>
                  <a:srgbClr val="005F71"/>
                </a:solidFill>
                <a:latin typeface="Arial"/>
                <a:cs typeface="Arial"/>
              </a:defRPr>
            </a:lvl1pPr>
          </a:lstStyle>
          <a:p>
            <a:pPr>
              <a:defRPr/>
            </a:pPr>
            <a:endParaRPr/>
          </a:p>
        </p:txBody>
      </p:sp>
      <p:sp>
        <p:nvSpPr>
          <p:cNvPr id="8" name="Holder 3" hidden="0"/>
          <p:cNvSpPr>
            <a:spLocks noGrp="1"/>
          </p:cNvSpPr>
          <p:nvPr isPhoto="0" userDrawn="0">
            <p:ph type="body" idx="1" hasCustomPrompt="0"/>
          </p:nvPr>
        </p:nvSpPr>
        <p:spPr bwMode="auto">
          <a:xfrm>
            <a:off x="1520063" y="1053211"/>
            <a:ext cx="6715759" cy="3232785"/>
          </a:xfrm>
          <a:prstGeom prst="rect">
            <a:avLst/>
          </a:prstGeom>
        </p:spPr>
        <p:txBody>
          <a:bodyPr wrap="square" lIns="0" tIns="0" rIns="0" bIns="0">
            <a:spAutoFit/>
          </a:bodyPr>
          <a:lstStyle>
            <a:lvl1pPr>
              <a:defRPr b="0" i="0">
                <a:solidFill>
                  <a:schemeClr val="tx1"/>
                </a:solidFill>
              </a:defRPr>
            </a:lvl1pPr>
          </a:lstStyle>
          <a:p>
            <a:pPr>
              <a:defRPr/>
            </a:pPr>
            <a:endParaRPr/>
          </a:p>
        </p:txBody>
      </p:sp>
      <p:sp>
        <p:nvSpPr>
          <p:cNvPr id="9" name="Holder 4" hidden="0"/>
          <p:cNvSpPr>
            <a:spLocks noGrp="1"/>
          </p:cNvSpPr>
          <p:nvPr isPhoto="0" userDrawn="0">
            <p:ph type="ftr" sz="quarter" idx="5" hasCustomPrompt="0"/>
          </p:nvPr>
        </p:nvSpPr>
        <p:spPr bwMode="auto">
          <a:xfrm>
            <a:off x="2271776" y="4910219"/>
            <a:ext cx="4600575" cy="167004"/>
          </a:xfrm>
          <a:prstGeom prst="rect">
            <a:avLst/>
          </a:prstGeom>
        </p:spPr>
        <p:txBody>
          <a:bodyPr wrap="square" lIns="0" tIns="0" rIns="0" bIns="0">
            <a:spAutoFit/>
          </a:bodyPr>
          <a:lstStyle>
            <a:lvl1pPr>
              <a:defRPr sz="1000" b="1" i="0">
                <a:solidFill>
                  <a:srgbClr val="005F71"/>
                </a:solidFill>
                <a:latin typeface="Arial"/>
                <a:cs typeface="Arial"/>
              </a:defRPr>
            </a:lvl1pPr>
          </a:lstStyle>
          <a:p>
            <a:pPr marL="12700">
              <a:lnSpc>
                <a:spcPct val="100000"/>
              </a:lnSpc>
              <a:defRPr/>
            </a:pPr>
            <a:r>
              <a:rPr spc="-5"/>
              <a:t>Recherche documentaire et ressources du Grand équipement</a:t>
            </a:r>
            <a:r>
              <a:rPr spc="15"/>
              <a:t> </a:t>
            </a:r>
            <a:r>
              <a:rPr spc="-5"/>
              <a:t>documentaire</a:t>
            </a:r>
            <a:endParaRPr/>
          </a:p>
        </p:txBody>
      </p:sp>
      <p:sp>
        <p:nvSpPr>
          <p:cNvPr id="10" name="Holder 5" hidden="0"/>
          <p:cNvSpPr>
            <a:spLocks noGrp="1"/>
          </p:cNvSpPr>
          <p:nvPr isPhoto="0" userDrawn="0">
            <p:ph type="dt" sz="half" idx="6" hasCustomPrompt="0"/>
          </p:nvPr>
        </p:nvSpPr>
        <p:spPr bwMode="auto">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11" name="Holder 6" hidden="0"/>
          <p:cNvSpPr>
            <a:spLocks noGrp="1"/>
          </p:cNvSpPr>
          <p:nvPr isPhoto="0" userDrawn="0">
            <p:ph type="sldNum" sz="quarter" idx="7" hasCustomPrompt="0"/>
          </p:nvPr>
        </p:nvSpPr>
        <p:spPr bwMode="auto">
          <a:xfrm>
            <a:off x="8588629" y="4841574"/>
            <a:ext cx="360045" cy="309879"/>
          </a:xfrm>
          <a:prstGeom prst="rect">
            <a:avLst/>
          </a:prstGeom>
        </p:spPr>
        <p:txBody>
          <a:bodyPr wrap="square" lIns="0" tIns="0" rIns="0" bIns="0">
            <a:spAutoFit/>
          </a:bodyPr>
          <a:lstStyle>
            <a:lvl1pPr>
              <a:defRPr sz="2000" b="1" i="0">
                <a:solidFill>
                  <a:srgbClr val="C00000"/>
                </a:solidFill>
                <a:latin typeface="Arial"/>
                <a:cs typeface="Arial"/>
              </a:defRPr>
            </a:lvl1pPr>
          </a:lstStyle>
          <a:p>
            <a:pPr marL="38100">
              <a:lnSpc>
                <a:spcPts val="2315"/>
              </a:lnSpc>
              <a:defRPr/>
            </a:pPr>
            <a:fld id="{81D60167-4931-47E6-BA6A-407CBD079E47}" type="slidenum">
              <a:rPr/>
              <a:t/>
            </a:fld>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5.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5.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 Id="rId4" Type="http://schemas.openxmlformats.org/officeDocument/2006/relationships/image" Target="../media/image5.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5.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5.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0" y="0"/>
            <a:ext cx="9144000" cy="5143500"/>
          </a:xfrm>
          <a:custGeom>
            <a:avLst/>
            <a:gdLst/>
            <a:ahLst/>
            <a:cxnLst/>
            <a:rect l="l" t="t" r="r" b="b"/>
            <a:pathLst>
              <a:path w="9144000" h="5143500" fill="norm" stroke="1" extrusionOk="0">
                <a:moveTo>
                  <a:pt x="9144000" y="0"/>
                </a:moveTo>
                <a:lnTo>
                  <a:pt x="0" y="0"/>
                </a:lnTo>
                <a:lnTo>
                  <a:pt x="0" y="5143500"/>
                </a:lnTo>
                <a:lnTo>
                  <a:pt x="9144000" y="5143500"/>
                </a:lnTo>
                <a:lnTo>
                  <a:pt x="9144000" y="0"/>
                </a:lnTo>
                <a:close/>
              </a:path>
            </a:pathLst>
          </a:custGeom>
          <a:solidFill>
            <a:srgbClr val="005F71"/>
          </a:solidFill>
        </p:spPr>
        <p:txBody>
          <a:bodyPr wrap="square" lIns="0" tIns="0" rIns="0" bIns="0" rtlCol="0"/>
          <a:lstStyle/>
          <a:p>
            <a:pPr>
              <a:defRPr/>
            </a:pPr>
            <a:endParaRPr/>
          </a:p>
        </p:txBody>
      </p:sp>
      <p:sp>
        <p:nvSpPr>
          <p:cNvPr id="5" name="object 4" hidden="0"/>
          <p:cNvSpPr>
            <a:spLocks noGrp="1"/>
          </p:cNvSpPr>
          <p:nvPr isPhoto="0" userDrawn="0">
            <p:ph type="title" hasCustomPrompt="0"/>
          </p:nvPr>
        </p:nvSpPr>
        <p:spPr bwMode="auto">
          <a:xfrm>
            <a:off x="1734437" y="1154428"/>
            <a:ext cx="6520848" cy="1120820"/>
          </a:xfrm>
          <a:prstGeom prst="rect">
            <a:avLst/>
          </a:prstGeom>
        </p:spPr>
        <p:txBody>
          <a:bodyPr vert="horz" wrap="square" lIns="0" tIns="12700" rIns="0" bIns="0" rtlCol="0">
            <a:spAutoFit/>
          </a:bodyPr>
          <a:lstStyle/>
          <a:p>
            <a:pPr algn="ctr">
              <a:defRPr/>
            </a:pPr>
            <a:r>
              <a:rPr lang="fr-FR" sz="2400" b="0" i="0" u="none" strike="noStrike" cap="none" spc="0">
                <a:solidFill>
                  <a:schemeClr val="bg1"/>
                </a:solidFill>
                <a:latin typeface="Arial Black"/>
                <a:ea typeface="Arial Black"/>
                <a:cs typeface="Arial"/>
              </a:rPr>
              <a:t>Découvrir les archives de la recherche en sciences </a:t>
            </a:r>
            <a:r>
              <a:rPr lang="fr-FR" sz="2400" b="0" i="0" u="none" strike="noStrike" cap="none" spc="0">
                <a:solidFill>
                  <a:schemeClr val="bg1"/>
                </a:solidFill>
                <a:latin typeface="Arial Black"/>
                <a:ea typeface="Arial Black"/>
                <a:cs typeface="Arial"/>
              </a:rPr>
              <a:t>sociales </a:t>
            </a:r>
            <a:br>
              <a:rPr lang="fr-FR" sz="2400" b="0" i="0" u="none" strike="noStrike" cap="none" spc="0">
                <a:solidFill>
                  <a:schemeClr val="bg1"/>
                </a:solidFill>
                <a:latin typeface="Arial Black"/>
                <a:ea typeface="Arial Black"/>
                <a:cs typeface="Arial"/>
              </a:rPr>
            </a:br>
            <a:r>
              <a:rPr lang="fr-FR" sz="2400" b="0" i="0" u="none" strike="noStrike" cap="none" spc="0">
                <a:solidFill>
                  <a:schemeClr val="bg1"/>
                </a:solidFill>
                <a:latin typeface="Arial Black"/>
                <a:ea typeface="Arial Black"/>
                <a:cs typeface="Arial"/>
              </a:rPr>
              <a:t>à l’</a:t>
            </a:r>
            <a:r>
              <a:rPr lang="fr-FR" sz="2400" b="0" i="0" u="none" strike="noStrike" cap="none" spc="0">
                <a:solidFill>
                  <a:schemeClr val="bg1"/>
                </a:solidFill>
                <a:latin typeface="Arial Black"/>
                <a:ea typeface="Arial Black"/>
                <a:cs typeface="Arial"/>
              </a:rPr>
              <a:t>Humathèque</a:t>
            </a:r>
            <a:r>
              <a:rPr lang="fr-FR" sz="2400" b="0" i="0" u="none" strike="noStrike" cap="none" spc="0">
                <a:solidFill>
                  <a:schemeClr val="bg1"/>
                </a:solidFill>
                <a:latin typeface="Arial Black"/>
                <a:ea typeface="Arial Black"/>
                <a:cs typeface="Arial"/>
              </a:rPr>
              <a:t> Condorcet</a:t>
            </a:r>
            <a:endParaRPr b="0" i="0">
              <a:solidFill>
                <a:schemeClr val="bg1"/>
              </a:solidFill>
            </a:endParaRPr>
          </a:p>
        </p:txBody>
      </p:sp>
      <p:sp>
        <p:nvSpPr>
          <p:cNvPr id="6" name="object 5" hidden="0"/>
          <p:cNvSpPr/>
          <p:nvPr isPhoto="0" userDrawn="0"/>
        </p:nvSpPr>
        <p:spPr bwMode="auto">
          <a:xfrm>
            <a:off x="3852671" y="4427220"/>
            <a:ext cx="1078991" cy="263652"/>
          </a:xfrm>
          <a:prstGeom prst="rect">
            <a:avLst/>
          </a:prstGeom>
          <a:blipFill>
            <a:blip r:embed="rId2"/>
            <a:stretch/>
          </a:blipFill>
        </p:spPr>
        <p:txBody>
          <a:bodyPr wrap="square" lIns="0" tIns="0" rIns="0" bIns="0" rtlCol="0"/>
          <a:lstStyle/>
          <a:p>
            <a:pPr>
              <a:defRPr/>
            </a:pPr>
            <a:endParaRPr/>
          </a:p>
        </p:txBody>
      </p:sp>
      <p:sp>
        <p:nvSpPr>
          <p:cNvPr id="7" name="object 6" hidden="0"/>
          <p:cNvSpPr/>
          <p:nvPr isPhoto="0" userDrawn="0"/>
        </p:nvSpPr>
        <p:spPr bwMode="auto">
          <a:xfrm>
            <a:off x="1854834" y="2177286"/>
            <a:ext cx="6403008" cy="1804981"/>
          </a:xfrm>
          <a:prstGeom prst="rect">
            <a:avLst/>
          </a:prstGeom>
        </p:spPr>
        <p:txBody>
          <a:bodyPr vert="horz" wrap="square" lIns="0" tIns="12065" rIns="0" bIns="0" rtlCol="0">
            <a:spAutoFit/>
          </a:bodyPr>
          <a:lstStyle/>
          <a:p>
            <a:pPr marL="12700">
              <a:lnSpc>
                <a:spcPct val="100000"/>
              </a:lnSpc>
              <a:spcBef>
                <a:spcPts val="95"/>
              </a:spcBef>
              <a:defRPr/>
            </a:pPr>
            <a:endParaRPr sz="1600">
              <a:latin typeface="Arial"/>
              <a:cs typeface="Arial"/>
            </a:endParaRPr>
          </a:p>
          <a:p>
            <a:pPr>
              <a:lnSpc>
                <a:spcPct val="100000"/>
              </a:lnSpc>
              <a:spcBef>
                <a:spcPts val="10"/>
              </a:spcBef>
              <a:defRPr/>
            </a:pPr>
            <a:endParaRPr sz="1450">
              <a:latin typeface="Arial"/>
              <a:cs typeface="Arial"/>
            </a:endParaRPr>
          </a:p>
          <a:p>
            <a:pPr>
              <a:lnSpc>
                <a:spcPct val="100000"/>
              </a:lnSpc>
              <a:spcBef>
                <a:spcPts val="9"/>
              </a:spcBef>
              <a:defRPr/>
            </a:pPr>
            <a:endParaRPr sz="1450">
              <a:latin typeface="Arial"/>
              <a:cs typeface="Arial"/>
            </a:endParaRPr>
          </a:p>
          <a:p>
            <a:pPr marL="2862580">
              <a:lnSpc>
                <a:spcPct val="100000"/>
              </a:lnSpc>
              <a:defRPr/>
            </a:pPr>
            <a:r>
              <a:rPr lang="fr-FR" sz="1400" b="1">
                <a:solidFill>
                  <a:srgbClr val="FFFFFF"/>
                </a:solidFill>
                <a:latin typeface="Arial"/>
                <a:cs typeface="Arial"/>
              </a:rPr>
              <a:t>Humathèque</a:t>
            </a:r>
            <a:r>
              <a:rPr lang="fr-FR" sz="1400" b="1">
                <a:solidFill>
                  <a:srgbClr val="FFFFFF"/>
                </a:solidFill>
                <a:latin typeface="Arial"/>
                <a:cs typeface="Arial"/>
              </a:rPr>
              <a:t> Condorcet</a:t>
            </a:r>
            <a:endParaRPr/>
          </a:p>
          <a:p>
            <a:pPr marL="2862580">
              <a:lnSpc>
                <a:spcPct val="100000"/>
              </a:lnSpc>
              <a:defRPr/>
            </a:pPr>
            <a:r>
              <a:rPr sz="1400" b="1" spc="-5">
                <a:solidFill>
                  <a:srgbClr val="FFFFFF"/>
                </a:solidFill>
                <a:latin typeface="Arial"/>
                <a:cs typeface="Arial"/>
              </a:rPr>
              <a:t>Service </a:t>
            </a:r>
            <a:r>
              <a:rPr lang="fr-FR" sz="1400" b="1" spc="-5">
                <a:solidFill>
                  <a:srgbClr val="FFFFFF"/>
                </a:solidFill>
                <a:latin typeface="Arial"/>
                <a:cs typeface="Arial"/>
              </a:rPr>
              <a:t>des Archives</a:t>
            </a:r>
            <a:endParaRPr lang="fr-FR" sz="1400" b="1" spc="-4">
              <a:solidFill>
                <a:srgbClr val="FFFFFF"/>
              </a:solidFill>
              <a:latin typeface="Arial"/>
              <a:cs typeface="Arial"/>
            </a:endParaRPr>
          </a:p>
          <a:p>
            <a:pPr marL="2862579">
              <a:lnSpc>
                <a:spcPct val="100000"/>
              </a:lnSpc>
              <a:defRPr/>
            </a:pPr>
            <a:r>
              <a:rPr lang="fr-FR" sz="1400" b="1" spc="-4">
                <a:solidFill>
                  <a:srgbClr val="FFFFFF"/>
                </a:solidFill>
                <a:latin typeface="Arial"/>
                <a:cs typeface="Arial"/>
              </a:rPr>
              <a:t>Service </a:t>
            </a:r>
            <a:r>
              <a:rPr lang="fr-FR" sz="1400" b="1" spc="-4">
                <a:solidFill>
                  <a:srgbClr val="FFFFFF"/>
                </a:solidFill>
                <a:latin typeface="Arial"/>
                <a:cs typeface="Arial"/>
              </a:rPr>
              <a:t>formations des usagers</a:t>
            </a:r>
            <a:endParaRPr sz="1400" b="1" spc="-4">
              <a:solidFill>
                <a:srgbClr val="FFFFFF"/>
              </a:solidFill>
              <a:latin typeface="Arial"/>
              <a:cs typeface="Arial"/>
            </a:endParaRPr>
          </a:p>
          <a:p>
            <a:pPr>
              <a:lnSpc>
                <a:spcPct val="100000"/>
              </a:lnSpc>
              <a:defRPr/>
            </a:pPr>
            <a:endParaRPr sz="1750">
              <a:latin typeface="Arial"/>
              <a:cs typeface="Arial"/>
            </a:endParaRPr>
          </a:p>
          <a:p>
            <a:pPr marR="292735" algn="r">
              <a:lnSpc>
                <a:spcPct val="100000"/>
              </a:lnSpc>
              <a:defRPr/>
            </a:pPr>
            <a:r>
              <a:rPr lang="fr-FR" sz="1200" b="1" spc="-5">
                <a:solidFill>
                  <a:srgbClr val="FFFFFF"/>
                </a:solidFill>
                <a:latin typeface="Arial"/>
                <a:cs typeface="Arial"/>
              </a:rPr>
              <a:t>Automne 2022</a:t>
            </a:r>
            <a:endParaRPr sz="1200">
              <a:latin typeface="Arial"/>
              <a:cs typeface="Arial"/>
            </a:endParaRPr>
          </a:p>
        </p:txBody>
      </p:sp>
      <p:pic>
        <p:nvPicPr>
          <p:cNvPr id="8" name="Image 1" hidden="0"/>
          <p:cNvPicPr>
            <a:picLocks noChangeAspect="1"/>
          </p:cNvPicPr>
          <p:nvPr isPhoto="0" userDrawn="0"/>
        </p:nvPicPr>
        <p:blipFill>
          <a:blip r:embed="rId3"/>
          <a:stretch/>
        </p:blipFill>
        <p:spPr bwMode="auto">
          <a:xfrm>
            <a:off x="0" y="112567"/>
            <a:ext cx="2480166" cy="7791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797870" y="340816"/>
            <a:ext cx="7028397" cy="835695"/>
          </a:xfrm>
          <a:prstGeom prst="rect">
            <a:avLst/>
          </a:prstGeom>
        </p:spPr>
        <p:txBody>
          <a:bodyPr vert="horz" wrap="square" lIns="0" tIns="12699" rIns="0" bIns="0" rtlCol="0">
            <a:spAutoFit/>
          </a:bodyPr>
          <a:lstStyle/>
          <a:p>
            <a:pPr marL="12699" algn="ctr">
              <a:lnSpc>
                <a:spcPct val="100000"/>
              </a:lnSpc>
              <a:spcBef>
                <a:spcPts val="99"/>
              </a:spcBef>
              <a:defRPr/>
            </a:pPr>
            <a:r>
              <a:rPr lang="fr-FR" sz="1800" b="1" i="0" u="none" strike="noStrike" cap="none" spc="0">
                <a:solidFill>
                  <a:srgbClr val="005F71"/>
                </a:solidFill>
                <a:latin typeface="Arial"/>
                <a:ea typeface="Arial"/>
                <a:cs typeface="Arial"/>
              </a:rPr>
              <a:t>3. Les archives </a:t>
            </a:r>
            <a:br>
              <a:rPr lang="fr-FR" sz="1800" b="1" i="0" u="none" strike="noStrike" cap="none" spc="0">
                <a:solidFill>
                  <a:srgbClr val="005F71"/>
                </a:solidFill>
                <a:latin typeface="Arial"/>
                <a:ea typeface="Arial"/>
                <a:cs typeface="Arial"/>
              </a:rPr>
            </a:br>
            <a:r>
              <a:rPr lang="fr-FR" sz="1800" b="1" i="0" u="none" strike="noStrike" cap="none" spc="0">
                <a:solidFill>
                  <a:srgbClr val="005F71"/>
                </a:solidFill>
                <a:latin typeface="Arial"/>
                <a:ea typeface="Arial"/>
                <a:cs typeface="Arial"/>
              </a:rPr>
              <a:t>de l'Enseignement supérieur et de la recherche </a:t>
            </a:r>
            <a:br>
              <a:rPr lang="fr-FR" sz="1800" b="1" i="0" u="none" strike="noStrike" cap="none" spc="0">
                <a:solidFill>
                  <a:srgbClr val="005F71"/>
                </a:solidFill>
                <a:latin typeface="Arial"/>
                <a:ea typeface="Arial"/>
                <a:cs typeface="Arial"/>
              </a:rPr>
            </a:br>
            <a:r>
              <a:rPr lang="fr-FR" sz="1800" b="1" i="0" u="none" strike="noStrike" cap="none" spc="0">
                <a:solidFill>
                  <a:srgbClr val="005F71"/>
                </a:solidFill>
                <a:latin typeface="Arial"/>
                <a:ea typeface="Arial"/>
                <a:cs typeface="Arial"/>
              </a:rPr>
              <a:t>: une notion en expansion</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D1C80E29-CD2D-1881-CD42-8BE47E770224}" type="slidenum">
              <a:rPr/>
              <a:t>10</a:t>
            </a:fld>
            <a:endParaRPr/>
          </a:p>
        </p:txBody>
      </p:sp>
      <p:sp>
        <p:nvSpPr>
          <p:cNvPr id="6" name="Rectangle 6" hidden="0"/>
          <p:cNvSpPr/>
          <p:nvPr isPhoto="0" userDrawn="0"/>
        </p:nvSpPr>
        <p:spPr bwMode="auto">
          <a:xfrm>
            <a:off x="1395892" y="1362891"/>
            <a:ext cx="6735534" cy="33009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400" b="0" i="0" u="none" strike="noStrike" cap="none" spc="0">
                <a:solidFill>
                  <a:schemeClr val="tx2">
                    <a:lumMod val="60000"/>
                    <a:lumOff val="40000"/>
                  </a:schemeClr>
                </a:solidFill>
                <a:latin typeface="+mn-lt"/>
                <a:ea typeface="+mn-ea"/>
                <a:cs typeface="+mn-cs"/>
              </a:rPr>
              <a:t>Où consulter les archives de l’ESR ?</a:t>
            </a:r>
            <a:endParaRPr sz="1400">
              <a:solidFill>
                <a:schemeClr val="tx2">
                  <a:lumMod val="60000"/>
                  <a:lumOff val="40000"/>
                </a:schemeClr>
              </a:solidFill>
            </a:endParaRPr>
          </a:p>
          <a:p>
            <a:pPr>
              <a:defRPr/>
            </a:pPr>
            <a:endParaRPr sz="1400">
              <a:solidFill>
                <a:schemeClr val="tx1"/>
              </a:solidFill>
            </a:endParaRPr>
          </a:p>
          <a:p>
            <a:pPr>
              <a:defRPr/>
            </a:pPr>
            <a:r>
              <a:rPr lang="fr-FR" sz="1400" b="0" i="0" u="none" strike="noStrike" cap="none" spc="0">
                <a:solidFill>
                  <a:schemeClr val="tx1"/>
                </a:solidFill>
                <a:latin typeface="+mn-lt"/>
                <a:ea typeface="+mn-ea"/>
                <a:cs typeface="+mn-cs"/>
              </a:rPr>
              <a:t>- Les Archives nationales</a:t>
            </a:r>
            <a:endParaRPr sz="1400"/>
          </a:p>
          <a:p>
            <a:pPr>
              <a:defRPr/>
            </a:pPr>
            <a:endParaRPr sz="1400">
              <a:solidFill>
                <a:schemeClr val="tx1"/>
              </a:solidFill>
            </a:endParaRPr>
          </a:p>
          <a:p>
            <a:pPr>
              <a:defRPr/>
            </a:pPr>
            <a:r>
              <a:rPr lang="fr-FR" sz="1400" b="0" i="0" u="none" strike="noStrike" cap="none" spc="0">
                <a:solidFill>
                  <a:schemeClr val="tx1"/>
                </a:solidFill>
                <a:latin typeface="+mn-lt"/>
                <a:ea typeface="+mn-ea"/>
                <a:cs typeface="+mn-cs"/>
              </a:rPr>
              <a:t>- Les Archives départementales</a:t>
            </a:r>
            <a:endParaRPr sz="1400"/>
          </a:p>
          <a:p>
            <a:pPr>
              <a:defRPr/>
            </a:pPr>
            <a:endParaRPr sz="1400">
              <a:solidFill>
                <a:schemeClr val="tx1"/>
              </a:solidFill>
            </a:endParaRPr>
          </a:p>
          <a:p>
            <a:pPr>
              <a:defRPr/>
            </a:pPr>
            <a:r>
              <a:rPr lang="fr-FR" sz="1400" b="0" i="0" u="none" strike="noStrike" cap="none" spc="0">
                <a:solidFill>
                  <a:schemeClr val="tx1"/>
                </a:solidFill>
                <a:latin typeface="+mn-lt"/>
                <a:ea typeface="+mn-ea"/>
                <a:cs typeface="+mn-cs"/>
              </a:rPr>
              <a:t>- Les bibliothèques patrimoniales (BnF)</a:t>
            </a:r>
            <a:endParaRPr sz="1400"/>
          </a:p>
          <a:p>
            <a:pPr>
              <a:defRPr/>
            </a:pPr>
            <a:endParaRPr sz="1400">
              <a:solidFill>
                <a:schemeClr val="tx1"/>
              </a:solidFill>
            </a:endParaRPr>
          </a:p>
          <a:p>
            <a:pPr>
              <a:defRPr/>
            </a:pPr>
            <a:r>
              <a:rPr lang="fr-FR" sz="1400" b="0" i="0" u="none" strike="noStrike" cap="none" spc="0">
                <a:solidFill>
                  <a:schemeClr val="tx1"/>
                </a:solidFill>
                <a:latin typeface="+mn-lt"/>
                <a:ea typeface="+mn-ea"/>
                <a:cs typeface="+mn-cs"/>
              </a:rPr>
              <a:t>- Les services d’archives et bibliothèques de recherche d’universités et grands établissements (ex : Collège de France)</a:t>
            </a:r>
            <a:endParaRPr sz="1400"/>
          </a:p>
          <a:p>
            <a:pPr>
              <a:defRPr/>
            </a:pPr>
            <a:endParaRPr sz="1400">
              <a:solidFill>
                <a:schemeClr val="tx1"/>
              </a:solidFill>
            </a:endParaRPr>
          </a:p>
          <a:p>
            <a:pPr>
              <a:defRPr/>
            </a:pPr>
            <a:r>
              <a:rPr lang="fr-FR" sz="1400" b="0" i="0" u="none" strike="noStrike" cap="none" spc="0">
                <a:solidFill>
                  <a:schemeClr val="tx1"/>
                </a:solidFill>
                <a:latin typeface="+mn-lt"/>
                <a:ea typeface="+mn-ea"/>
                <a:cs typeface="+mn-cs"/>
              </a:rPr>
              <a:t>- IMEC (Institut Mémoires de l’édition contemporaine)</a:t>
            </a:r>
            <a:endParaRPr sz="1400">
              <a:solidFill>
                <a:schemeClr val="tx1"/>
              </a:solidFill>
            </a:endParaRPr>
          </a:p>
        </p:txBody>
      </p:sp>
      <p:pic>
        <p:nvPicPr>
          <p:cNvPr id="7" name="Image 7"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979712" y="132336"/>
            <a:ext cx="7030880" cy="566821"/>
          </a:xfrm>
          <a:prstGeom prst="rect">
            <a:avLst/>
          </a:prstGeom>
        </p:spPr>
        <p:txBody>
          <a:bodyPr vert="horz" wrap="square" lIns="0" tIns="12699" rIns="0" bIns="0" rtlCol="0">
            <a:spAutoFit/>
          </a:bodyPr>
          <a:lstStyle/>
          <a:p>
            <a:pPr marL="12699" algn="ctr">
              <a:lnSpc>
                <a:spcPct val="100000"/>
              </a:lnSpc>
              <a:spcBef>
                <a:spcPts val="99"/>
              </a:spcBef>
              <a:defRPr/>
            </a:pPr>
            <a:r>
              <a:rPr/>
              <a:t>4. Les archives de la </a:t>
            </a:r>
            <a:r>
              <a:rPr/>
              <a:t>recherche</a:t>
            </a:r>
            <a:r>
              <a:rPr/>
              <a:t> </a:t>
            </a:r>
            <a:br>
              <a:rPr lang="fr-FR"/>
            </a:br>
            <a:r>
              <a:rPr/>
              <a:t>en</a:t>
            </a:r>
            <a:r>
              <a:rPr/>
              <a:t> </a:t>
            </a:r>
            <a:r>
              <a:rPr/>
              <a:t>sciences </a:t>
            </a:r>
            <a:r>
              <a:rPr/>
              <a:t>sociales</a:t>
            </a:r>
            <a:r>
              <a:rPr/>
              <a:t> </a:t>
            </a:r>
            <a:r>
              <a:rPr lang="fr-FR"/>
              <a:t>à l’</a:t>
            </a:r>
            <a:r>
              <a:rPr lang="fr-FR"/>
              <a:t>Humathèque</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C9A2C2C6-7709-2052-8095-8550CE31113F}" type="slidenum">
              <a:rPr/>
              <a:t>11</a:t>
            </a:fld>
            <a:endParaRPr/>
          </a:p>
        </p:txBody>
      </p:sp>
      <p:sp>
        <p:nvSpPr>
          <p:cNvPr id="6" name="Rectangle 6" hidden="0"/>
          <p:cNvSpPr/>
          <p:nvPr isPhoto="0" userDrawn="0"/>
        </p:nvSpPr>
        <p:spPr bwMode="auto">
          <a:xfrm>
            <a:off x="1395892" y="1362891"/>
            <a:ext cx="6735534" cy="33009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endParaRPr/>
          </a:p>
        </p:txBody>
      </p:sp>
      <p:pic>
        <p:nvPicPr>
          <p:cNvPr id="7" name="Image 1" hidden="0"/>
          <p:cNvPicPr>
            <a:picLocks noChangeAspect="1"/>
          </p:cNvPicPr>
          <p:nvPr isPhoto="0" userDrawn="0"/>
        </p:nvPicPr>
        <p:blipFill>
          <a:blip r:embed="rId2"/>
          <a:srcRect l="21494" t="26455" r="13194" b="13286"/>
          <a:stretch/>
        </p:blipFill>
        <p:spPr bwMode="auto">
          <a:xfrm>
            <a:off x="1157766" y="920402"/>
            <a:ext cx="7030356" cy="3648667"/>
          </a:xfrm>
          <a:prstGeom prst="rect">
            <a:avLst/>
          </a:prstGeom>
        </p:spPr>
      </p:pic>
      <p:pic>
        <p:nvPicPr>
          <p:cNvPr id="8" name="Image 8" hidden="0"/>
          <p:cNvPicPr>
            <a:picLocks noChangeAspect="1"/>
          </p:cNvPicPr>
          <p:nvPr isPhoto="0" userDrawn="0"/>
        </p:nvPicPr>
        <p:blipFill>
          <a:blip r:embed="rId3"/>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967960" y="340816"/>
            <a:ext cx="7028685" cy="566821"/>
          </a:xfrm>
          <a:prstGeom prst="rect">
            <a:avLst/>
          </a:prstGeom>
        </p:spPr>
        <p:txBody>
          <a:bodyPr vert="horz" wrap="square" lIns="0" tIns="12699" rIns="0" bIns="0" rtlCol="0">
            <a:spAutoFit/>
          </a:bodyPr>
          <a:lstStyle/>
          <a:p>
            <a:pPr>
              <a:defRPr/>
            </a:pPr>
            <a:r>
              <a:rPr lang="fr-FR" sz="1800" b="1" i="0" u="none" strike="noStrike" cap="none" spc="0">
                <a:solidFill>
                  <a:srgbClr val="005F71"/>
                </a:solidFill>
                <a:latin typeface="Arial"/>
                <a:ea typeface="Arial"/>
                <a:cs typeface="Arial"/>
              </a:rPr>
              <a:t>4. Les archives de la recherche en sciences sociales </a:t>
            </a:r>
            <a:r>
              <a:rPr lang="fr-FR">
                <a:ea typeface="Arial"/>
              </a:rPr>
              <a:t>à l’</a:t>
            </a:r>
            <a:r>
              <a:rPr lang="fr-FR">
                <a:ea typeface="Arial"/>
              </a:rPr>
              <a:t>Humathèque</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33E1ACB4-DB7C-6438-28D9-229CF854FD4B}" type="slidenum">
              <a:rPr/>
              <a:t>12</a:t>
            </a:fld>
            <a:endParaRPr/>
          </a:p>
        </p:txBody>
      </p:sp>
      <p:sp>
        <p:nvSpPr>
          <p:cNvPr id="6" name="Rectangle 6" hidden="0"/>
          <p:cNvSpPr/>
          <p:nvPr isPhoto="0" userDrawn="0"/>
        </p:nvSpPr>
        <p:spPr bwMode="auto">
          <a:xfrm>
            <a:off x="1395892" y="1362891"/>
            <a:ext cx="6735534" cy="33009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400" b="0" i="0" u="none" strike="noStrike" cap="none" spc="0">
                <a:solidFill>
                  <a:schemeClr val="tx1"/>
                </a:solidFill>
                <a:latin typeface="+mn-lt"/>
                <a:ea typeface="+mn-ea"/>
                <a:cs typeface="+mn-cs"/>
              </a:rPr>
              <a:t>Proviennent des établissements fondateurs du Campus Condorcet.</a:t>
            </a:r>
            <a:endParaRPr sz="1400"/>
          </a:p>
          <a:p>
            <a:pPr>
              <a:defRPr/>
            </a:pPr>
            <a:endParaRPr sz="1400"/>
          </a:p>
          <a:p>
            <a:pPr algn="just">
              <a:defRPr/>
            </a:pPr>
            <a:r>
              <a:rPr lang="fr-FR" sz="1400" b="0" i="0" u="none" strike="noStrike" cap="none" spc="0">
                <a:solidFill>
                  <a:schemeClr val="tx1"/>
                </a:solidFill>
                <a:latin typeface="+mn-lt"/>
                <a:ea typeface="+mn-ea"/>
                <a:cs typeface="+mn-cs"/>
              </a:rPr>
              <a:t>- Archives produites par les unités de recherche : administration et vie du laboratoire, animation de la recherche (colloques), archives issues d’enquêtes collectives</a:t>
            </a:r>
            <a:endParaRPr sz="1400">
              <a:solidFill>
                <a:schemeClr val="tx1"/>
              </a:solidFill>
            </a:endParaRPr>
          </a:p>
          <a:p>
            <a:pPr algn="just">
              <a:defRPr/>
            </a:pPr>
            <a:endParaRPr sz="1400">
              <a:solidFill>
                <a:schemeClr val="tx1"/>
              </a:solidFill>
            </a:endParaRPr>
          </a:p>
          <a:p>
            <a:pPr algn="just">
              <a:defRPr/>
            </a:pPr>
            <a:r>
              <a:rPr lang="fr-FR" sz="1400" b="0" i="0" u="none" strike="noStrike" cap="none" spc="0">
                <a:solidFill>
                  <a:schemeClr val="tx1"/>
                </a:solidFill>
                <a:latin typeface="+mn-lt"/>
                <a:ea typeface="+mn-ea"/>
                <a:cs typeface="+mn-cs"/>
              </a:rPr>
              <a:t>- Fonds et ensembles documentaires de chercheurs (collectés souvent avec leur bibliothèque) : documentation, notes de travail, correspondance, préparation de cours, brouillons d’articles,…</a:t>
            </a:r>
            <a:endParaRPr sz="1400">
              <a:solidFill>
                <a:schemeClr val="tx1"/>
              </a:solidFill>
            </a:endParaRPr>
          </a:p>
          <a:p>
            <a:pPr algn="just">
              <a:defRPr/>
            </a:pPr>
            <a:endParaRPr sz="1400">
              <a:solidFill>
                <a:schemeClr val="tx1"/>
              </a:solidFill>
            </a:endParaRPr>
          </a:p>
          <a:p>
            <a:pPr algn="just">
              <a:defRPr/>
            </a:pPr>
            <a:r>
              <a:rPr lang="fr-FR" sz="1400" b="0" i="0" u="none" strike="noStrike" cap="none" spc="0">
                <a:solidFill>
                  <a:schemeClr val="tx1"/>
                </a:solidFill>
                <a:latin typeface="+mn-lt"/>
                <a:ea typeface="+mn-ea"/>
                <a:cs typeface="+mn-cs"/>
              </a:rPr>
              <a:t>- Artefacts de recherche sous la forme de fonds d’archives collectés (</a:t>
            </a:r>
            <a:r>
              <a:rPr lang="fr-FR" sz="1400" b="0" i="0" u="none" strike="noStrike" cap="none" spc="0">
                <a:solidFill>
                  <a:srgbClr val="C00000"/>
                </a:solidFill>
                <a:latin typeface="+mn-lt"/>
                <a:ea typeface="+mn-ea"/>
                <a:cs typeface="+mn-cs"/>
              </a:rPr>
              <a:t>IHTP</a:t>
            </a:r>
            <a:r>
              <a:rPr lang="fr-FR" sz="1400" b="0" i="0" u="none" strike="noStrike" cap="none" spc="0">
                <a:solidFill>
                  <a:schemeClr val="tx1"/>
                </a:solidFill>
                <a:latin typeface="+mn-lt"/>
                <a:ea typeface="+mn-ea"/>
                <a:cs typeface="+mn-cs"/>
              </a:rPr>
              <a:t>, </a:t>
            </a:r>
            <a:r>
              <a:rPr lang="fr-FR" sz="1400" b="0" i="0" u="none" strike="noStrike" cap="none" spc="0">
                <a:solidFill>
                  <a:srgbClr val="C00000"/>
                </a:solidFill>
                <a:latin typeface="+mn-lt"/>
                <a:ea typeface="+mn-ea"/>
                <a:cs typeface="+mn-cs"/>
              </a:rPr>
              <a:t>CHS</a:t>
            </a:r>
            <a:r>
              <a:rPr lang="fr-FR" sz="1400" b="0" i="0" u="none" strike="noStrike" cap="none" spc="0">
                <a:solidFill>
                  <a:schemeClr val="tx1"/>
                </a:solidFill>
                <a:latin typeface="+mn-lt"/>
                <a:ea typeface="+mn-ea"/>
                <a:cs typeface="+mn-cs"/>
              </a:rPr>
              <a:t>), d’artefacts de fouilles archéologiques, de relevés, etc.</a:t>
            </a:r>
            <a:endParaRPr sz="1400"/>
          </a:p>
        </p:txBody>
      </p:sp>
      <p:pic>
        <p:nvPicPr>
          <p:cNvPr id="7" name="Image 7"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183406" y="340816"/>
            <a:ext cx="6061413" cy="287055"/>
          </a:xfrm>
          <a:prstGeom prst="rect">
            <a:avLst/>
          </a:prstGeom>
        </p:spPr>
        <p:txBody>
          <a:bodyPr vert="horz" wrap="square" lIns="0" tIns="12699" rIns="0" bIns="0" rtlCol="0">
            <a:noAutofit/>
          </a:bodyPr>
          <a:lstStyle/>
          <a:p>
            <a:pPr>
              <a:defRPr/>
            </a:pPr>
            <a:r>
              <a:rPr/>
              <a:t>5. La communication des archives</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E21C8939-CC6B-9959-B695-EC0C21C8B04C}" type="slidenum">
              <a:rPr/>
              <a:t>13</a:t>
            </a:fld>
            <a:endParaRPr/>
          </a:p>
        </p:txBody>
      </p:sp>
      <p:sp>
        <p:nvSpPr>
          <p:cNvPr id="6" name="Rectangle 6" hidden="0"/>
          <p:cNvSpPr/>
          <p:nvPr isPhoto="0" userDrawn="0"/>
        </p:nvSpPr>
        <p:spPr bwMode="auto">
          <a:xfrm>
            <a:off x="1395892" y="1362891"/>
            <a:ext cx="6735534" cy="33009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400" b="0" i="0" u="none" strike="noStrike" cap="none" spc="0">
                <a:solidFill>
                  <a:schemeClr val="tx1"/>
                </a:solidFill>
                <a:latin typeface="+mn-lt"/>
                <a:ea typeface="+mn-ea"/>
                <a:cs typeface="+mn-cs"/>
              </a:rPr>
              <a:t>Code du Patrimoine (art. L. 213-1 à L. 213-8)</a:t>
            </a:r>
            <a:endParaRPr sz="1400"/>
          </a:p>
          <a:p>
            <a:pPr>
              <a:defRPr/>
            </a:pPr>
            <a:endParaRPr sz="1400"/>
          </a:p>
          <a:p>
            <a:pPr>
              <a:defRPr/>
            </a:pPr>
            <a:r>
              <a:rPr lang="fr-FR" sz="1400" b="0" i="0" u="none" strike="noStrike" cap="none" spc="0">
                <a:solidFill>
                  <a:schemeClr val="tx1"/>
                </a:solidFill>
                <a:latin typeface="+mn-lt"/>
                <a:ea typeface="+mn-ea"/>
                <a:cs typeface="+mn-cs"/>
              </a:rPr>
              <a:t>Règle générale : </a:t>
            </a:r>
            <a:r>
              <a:rPr lang="fr-FR" sz="1400" b="1" i="1" u="none" strike="noStrike" cap="none" spc="0">
                <a:solidFill>
                  <a:schemeClr val="tx2">
                    <a:lumMod val="60000"/>
                    <a:lumOff val="40000"/>
                  </a:schemeClr>
                </a:solidFill>
                <a:latin typeface="+mn-lt"/>
                <a:ea typeface="+mn-ea"/>
                <a:cs typeface="+mn-cs"/>
              </a:rPr>
              <a:t>Les archives publiques sont communicables de plein droit, sans délai, sauf dans certains cas particuliers</a:t>
            </a:r>
            <a:endParaRPr sz="1400" b="1">
              <a:solidFill>
                <a:schemeClr val="tx2">
                  <a:lumMod val="60000"/>
                  <a:lumOff val="40000"/>
                </a:schemeClr>
              </a:solidFill>
            </a:endParaRPr>
          </a:p>
          <a:p>
            <a:pPr>
              <a:defRPr/>
            </a:pPr>
            <a:endParaRPr sz="1400" i="1">
              <a:solidFill>
                <a:srgbClr val="C00000"/>
              </a:solidFill>
            </a:endParaRPr>
          </a:p>
          <a:p>
            <a:pPr>
              <a:defRPr/>
            </a:pPr>
            <a:r>
              <a:rPr lang="fr-FR" sz="1400" b="0" i="0" u="none" strike="noStrike" cap="none" spc="0">
                <a:solidFill>
                  <a:schemeClr val="tx1"/>
                </a:solidFill>
                <a:latin typeface="+mn-lt"/>
                <a:ea typeface="+mn-ea"/>
                <a:cs typeface="+mn-cs"/>
              </a:rPr>
              <a:t>Principaux cas particuliers (pertinents </a:t>
            </a:r>
            <a:r>
              <a:rPr lang="fr-FR" sz="1400"/>
              <a:t>pour l‘</a:t>
            </a:r>
            <a:r>
              <a:rPr lang="fr-FR" sz="1400"/>
              <a:t>Humathèque</a:t>
            </a:r>
            <a:r>
              <a:rPr lang="fr-FR" sz="1400" b="0" i="0" u="none" strike="noStrike" cap="none" spc="0">
                <a:solidFill>
                  <a:schemeClr val="tx1"/>
                </a:solidFill>
                <a:latin typeface="+mn-lt"/>
                <a:ea typeface="+mn-ea"/>
                <a:cs typeface="+mn-cs"/>
              </a:rPr>
              <a:t>) </a:t>
            </a:r>
            <a:r>
              <a:rPr lang="fr-FR" sz="1400" b="0" i="0" u="none" strike="noStrike" cap="none" spc="0">
                <a:solidFill>
                  <a:schemeClr val="tx1"/>
                </a:solidFill>
                <a:latin typeface="+mn-lt"/>
                <a:ea typeface="+mn-ea"/>
                <a:cs typeface="+mn-cs"/>
              </a:rPr>
              <a:t>:</a:t>
            </a:r>
            <a:endParaRPr sz="1400"/>
          </a:p>
          <a:p>
            <a:pPr>
              <a:defRPr/>
            </a:pPr>
            <a:r>
              <a:rPr lang="fr-FR" sz="1400" b="0" i="0" u="none" strike="noStrike" cap="none" spc="0">
                <a:solidFill>
                  <a:schemeClr val="tx2">
                    <a:lumMod val="60000"/>
                    <a:lumOff val="40000"/>
                  </a:schemeClr>
                </a:solidFill>
                <a:latin typeface="+mn-lt"/>
                <a:ea typeface="+mn-ea"/>
                <a:cs typeface="+mn-cs"/>
              </a:rPr>
              <a:t>Informations personnelles</a:t>
            </a:r>
            <a:r>
              <a:rPr lang="fr-FR" sz="1400" b="0" i="0" u="none" strike="noStrike" cap="none" spc="0">
                <a:solidFill>
                  <a:srgbClr val="C00000"/>
                </a:solidFill>
                <a:latin typeface="+mn-lt"/>
                <a:ea typeface="+mn-ea"/>
                <a:cs typeface="+mn-cs"/>
              </a:rPr>
              <a:t> </a:t>
            </a:r>
            <a:r>
              <a:rPr lang="fr-FR" sz="1400" b="0" i="0" u="none" strike="noStrike" cap="none" spc="0">
                <a:solidFill>
                  <a:schemeClr val="tx1"/>
                </a:solidFill>
                <a:latin typeface="+mn-lt"/>
                <a:ea typeface="+mn-ea"/>
                <a:cs typeface="+mn-cs"/>
              </a:rPr>
              <a:t>(correspondance privée, formulaires de renseignement, entretiens personnels)</a:t>
            </a:r>
            <a:endParaRPr sz="1400"/>
          </a:p>
          <a:p>
            <a:pPr>
              <a:defRPr/>
            </a:pPr>
            <a:r>
              <a:rPr lang="fr-FR" sz="1400" b="0" i="0" u="none" strike="noStrike" cap="none" spc="0">
                <a:solidFill>
                  <a:schemeClr val="tx2">
                    <a:lumMod val="60000"/>
                    <a:lumOff val="40000"/>
                  </a:schemeClr>
                </a:solidFill>
                <a:latin typeface="+mn-lt"/>
                <a:ea typeface="+mn-ea"/>
                <a:cs typeface="+mn-cs"/>
              </a:rPr>
              <a:t>Jugements de valeur</a:t>
            </a:r>
            <a:r>
              <a:rPr lang="fr-FR" sz="1400" b="0" i="0" u="none" strike="noStrike" cap="none" spc="0">
                <a:solidFill>
                  <a:srgbClr val="C00000"/>
                </a:solidFill>
                <a:latin typeface="+mn-lt"/>
                <a:ea typeface="+mn-ea"/>
                <a:cs typeface="+mn-cs"/>
              </a:rPr>
              <a:t> </a:t>
            </a:r>
            <a:r>
              <a:rPr lang="fr-FR" sz="1400" b="0" i="0" u="none" strike="noStrike" cap="none" spc="0">
                <a:solidFill>
                  <a:schemeClr val="tx1"/>
                </a:solidFill>
                <a:latin typeface="+mn-lt"/>
                <a:ea typeface="+mn-ea"/>
                <a:cs typeface="+mn-cs"/>
              </a:rPr>
              <a:t>(rapports de soutenance de thèse)</a:t>
            </a:r>
            <a:endParaRPr sz="1400"/>
          </a:p>
          <a:p>
            <a:pPr>
              <a:defRPr/>
            </a:pPr>
            <a:endParaRPr sz="1400" i="1">
              <a:solidFill>
                <a:srgbClr val="C00000"/>
              </a:solidFill>
            </a:endParaRPr>
          </a:p>
          <a:p>
            <a:pPr>
              <a:defRPr/>
            </a:pPr>
            <a:r>
              <a:rPr lang="fr-FR" sz="1400" b="0" i="0" u="none" strike="noStrike" cap="none" spc="0">
                <a:solidFill>
                  <a:schemeClr val="tx1"/>
                </a:solidFill>
                <a:latin typeface="+mn-lt"/>
                <a:ea typeface="+mn-ea"/>
                <a:cs typeface="+mn-cs"/>
              </a:rPr>
              <a:t>Possibilité de</a:t>
            </a:r>
            <a:r>
              <a:rPr lang="fr-FR" sz="1400" b="0" i="0" u="none" strike="noStrike" cap="none" spc="0">
                <a:solidFill>
                  <a:schemeClr val="tx2">
                    <a:lumMod val="60000"/>
                    <a:lumOff val="40000"/>
                  </a:schemeClr>
                </a:solidFill>
                <a:latin typeface="+mn-lt"/>
                <a:ea typeface="+mn-ea"/>
                <a:cs typeface="+mn-cs"/>
              </a:rPr>
              <a:t> dérogation </a:t>
            </a:r>
            <a:r>
              <a:rPr lang="fr-FR" sz="1400" b="0" i="0" u="none" strike="noStrike" cap="none" spc="0">
                <a:solidFill>
                  <a:schemeClr val="tx1"/>
                </a:solidFill>
                <a:latin typeface="+mn-lt"/>
                <a:ea typeface="+mn-ea"/>
                <a:cs typeface="+mn-cs"/>
              </a:rPr>
              <a:t>pour les documents non accessibles :</a:t>
            </a:r>
            <a:endParaRPr sz="1400"/>
          </a:p>
          <a:p>
            <a:pPr>
              <a:defRPr/>
            </a:pPr>
            <a:r>
              <a:rPr lang="fr-FR" sz="1400" b="0" i="1" u="none" strike="noStrike" cap="none" spc="0">
                <a:solidFill>
                  <a:schemeClr val="tx2">
                    <a:lumMod val="60000"/>
                    <a:lumOff val="40000"/>
                  </a:schemeClr>
                </a:solidFill>
                <a:latin typeface="+mn-lt"/>
                <a:ea typeface="+mn-ea"/>
                <a:cs typeface="+mn-cs"/>
              </a:rPr>
              <a:t>Archives privées :</a:t>
            </a:r>
            <a:r>
              <a:rPr lang="fr-FR" sz="1400" b="0" i="0" u="none" strike="noStrike" cap="none" spc="0">
                <a:solidFill>
                  <a:schemeClr val="tx2">
                    <a:lumMod val="60000"/>
                    <a:lumOff val="40000"/>
                  </a:schemeClr>
                </a:solidFill>
                <a:latin typeface="+mn-lt"/>
                <a:ea typeface="+mn-ea"/>
                <a:cs typeface="+mn-cs"/>
              </a:rPr>
              <a:t> </a:t>
            </a:r>
            <a:r>
              <a:rPr lang="fr-FR" sz="1400" b="0" i="0" u="none" strike="noStrike" cap="none" spc="0">
                <a:solidFill>
                  <a:schemeClr val="tx1"/>
                </a:solidFill>
                <a:latin typeface="+mn-lt"/>
                <a:ea typeface="+mn-ea"/>
                <a:cs typeface="+mn-cs"/>
              </a:rPr>
              <a:t>obtenir l’accord du donateur/des ayant-droits</a:t>
            </a:r>
            <a:endParaRPr sz="1400"/>
          </a:p>
          <a:p>
            <a:pPr>
              <a:defRPr/>
            </a:pPr>
            <a:r>
              <a:rPr lang="fr-FR" sz="1400" b="0" i="1" u="none" strike="noStrike" cap="none" spc="0">
                <a:solidFill>
                  <a:schemeClr val="tx2">
                    <a:lumMod val="60000"/>
                    <a:lumOff val="40000"/>
                  </a:schemeClr>
                </a:solidFill>
                <a:latin typeface="+mn-lt"/>
                <a:ea typeface="+mn-ea"/>
                <a:cs typeface="+mn-cs"/>
              </a:rPr>
              <a:t>Archives publiques :</a:t>
            </a:r>
            <a:r>
              <a:rPr lang="fr-FR" sz="1400" b="0" i="0" u="none" strike="noStrike" cap="none" spc="0">
                <a:solidFill>
                  <a:srgbClr val="C00000"/>
                </a:solidFill>
                <a:latin typeface="+mn-lt"/>
                <a:ea typeface="+mn-ea"/>
                <a:cs typeface="+mn-cs"/>
              </a:rPr>
              <a:t> </a:t>
            </a:r>
            <a:r>
              <a:rPr lang="fr-FR" sz="1400" b="0" i="0" u="none" strike="noStrike" cap="none" spc="0">
                <a:solidFill>
                  <a:schemeClr val="tx1"/>
                </a:solidFill>
                <a:latin typeface="+mn-lt"/>
                <a:ea typeface="+mn-ea"/>
                <a:cs typeface="+mn-cs"/>
              </a:rPr>
              <a:t>formulaire motivant sa </a:t>
            </a:r>
            <a:r>
              <a:rPr lang="fr-FR" sz="1400" b="0" i="0" u="none" strike="noStrike" cap="none" spc="0">
                <a:solidFill>
                  <a:schemeClr val="tx1"/>
                </a:solidFill>
                <a:latin typeface="+mn-lt"/>
                <a:ea typeface="+mn-ea"/>
                <a:cs typeface="+mn-cs"/>
              </a:rPr>
              <a:t>demande, </a:t>
            </a:r>
            <a:r>
              <a:rPr lang="fr-FR" sz="1400" b="0" i="0" u="none" strike="noStrike" cap="none" spc="0">
                <a:solidFill>
                  <a:schemeClr val="tx1"/>
                </a:solidFill>
                <a:latin typeface="+mn-lt"/>
                <a:ea typeface="+mn-ea"/>
                <a:cs typeface="+mn-cs"/>
              </a:rPr>
              <a:t>à remplir, obtenir l’accord du Service Interministériel des Archives de France</a:t>
            </a:r>
            <a:endParaRPr sz="1400">
              <a:solidFill>
                <a:srgbClr val="C00000"/>
              </a:solidFill>
            </a:endParaRPr>
          </a:p>
        </p:txBody>
      </p:sp>
      <p:pic>
        <p:nvPicPr>
          <p:cNvPr id="7" name="Image 7"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183406" y="340816"/>
            <a:ext cx="6061413" cy="287055"/>
          </a:xfrm>
          <a:prstGeom prst="rect">
            <a:avLst/>
          </a:prstGeom>
        </p:spPr>
        <p:txBody>
          <a:bodyPr vert="horz" wrap="square" lIns="0" tIns="12699" rIns="0" bIns="0" rtlCol="0">
            <a:noAutofit/>
          </a:bodyPr>
          <a:lstStyle/>
          <a:p>
            <a:pPr>
              <a:defRPr/>
            </a:pPr>
            <a:r>
              <a:rPr/>
              <a:t>5. La communication des archives</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DF822440-CEB0-3CB9-999A-0412E674C943}" type="slidenum">
              <a:rPr/>
              <a:t>14</a:t>
            </a:fld>
            <a:endParaRPr/>
          </a:p>
        </p:txBody>
      </p:sp>
      <p:sp>
        <p:nvSpPr>
          <p:cNvPr id="6" name="Rectangle 6" hidden="0"/>
          <p:cNvSpPr/>
          <p:nvPr isPhoto="0" userDrawn="0"/>
        </p:nvSpPr>
        <p:spPr bwMode="auto">
          <a:xfrm>
            <a:off x="1395892" y="1362891"/>
            <a:ext cx="6735534" cy="33009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400" b="1" i="0" u="none" strike="noStrike" cap="none" spc="0">
                <a:solidFill>
                  <a:schemeClr val="tx2">
                    <a:lumMod val="60000"/>
                    <a:lumOff val="40000"/>
                  </a:schemeClr>
                </a:solidFill>
                <a:latin typeface="+mn-lt"/>
                <a:ea typeface="+mn-ea"/>
                <a:cs typeface="+mn-cs"/>
              </a:rPr>
              <a:t>La reproduction et réutilisation des archives :</a:t>
            </a:r>
            <a:endParaRPr lang="fr-FR" sz="1400" b="1" i="0" u="none" strike="noStrike" cap="none" spc="0">
              <a:solidFill>
                <a:schemeClr val="tx2">
                  <a:lumMod val="60000"/>
                  <a:lumOff val="40000"/>
                </a:schemeClr>
              </a:solidFill>
              <a:latin typeface="+mn-lt"/>
              <a:ea typeface="+mn-ea"/>
              <a:cs typeface="+mn-cs"/>
            </a:endParaRPr>
          </a:p>
          <a:p>
            <a:pPr>
              <a:defRPr/>
            </a:pPr>
            <a:endParaRPr sz="1400">
              <a:solidFill>
                <a:schemeClr val="tx2">
                  <a:lumMod val="60000"/>
                  <a:lumOff val="40000"/>
                </a:schemeClr>
              </a:solidFill>
            </a:endParaRPr>
          </a:p>
          <a:p>
            <a:pPr>
              <a:defRPr/>
            </a:pPr>
            <a:endParaRPr lang="fr-FR" sz="1400">
              <a:solidFill>
                <a:schemeClr val="tx2">
                  <a:lumMod val="60000"/>
                  <a:lumOff val="40000"/>
                </a:schemeClr>
              </a:solidFill>
            </a:endParaRPr>
          </a:p>
          <a:p>
            <a:pPr>
              <a:defRPr/>
            </a:pPr>
            <a:r>
              <a:rPr sz="1400" b="0" i="0" u="none">
                <a:solidFill>
                  <a:srgbClr val="558ED5"/>
                </a:solidFill>
                <a:latin typeface="Calibri"/>
                <a:ea typeface="Calibri"/>
                <a:cs typeface="Calibri"/>
              </a:rPr>
              <a:t>Règle générale : </a:t>
            </a:r>
            <a:endParaRPr sz="1400" b="0" i="0" u="none">
              <a:solidFill>
                <a:srgbClr val="558ED5"/>
              </a:solidFill>
              <a:latin typeface="Calibri"/>
              <a:ea typeface="Calibri"/>
              <a:cs typeface="Calibri"/>
            </a:endParaRPr>
          </a:p>
          <a:p>
            <a:pPr>
              <a:defRPr/>
            </a:pPr>
            <a:r>
              <a:rPr sz="1400" b="0" i="0" u="none">
                <a:solidFill>
                  <a:srgbClr val="000000"/>
                </a:solidFill>
                <a:latin typeface="Calibri"/>
                <a:ea typeface="Calibri"/>
                <a:cs typeface="Calibri"/>
              </a:rPr>
              <a:t>La réutilisation et reproduction des informations publiques est libre et gratuite par défaut, à la seule condition d’en mentionner la source.</a:t>
            </a:r>
            <a:endParaRPr sz="1400" b="0" i="0" u="none">
              <a:solidFill>
                <a:srgbClr val="000000"/>
              </a:solidFill>
              <a:latin typeface="Calibri"/>
              <a:ea typeface="Calibri"/>
              <a:cs typeface="Calibri"/>
            </a:endParaRPr>
          </a:p>
          <a:p>
            <a:pPr>
              <a:defRPr/>
            </a:pPr>
            <a:endParaRPr sz="1400" b="0" i="0" u="none">
              <a:solidFill>
                <a:srgbClr val="000000"/>
              </a:solidFill>
              <a:latin typeface="Times New Roman"/>
              <a:ea typeface="Times New Roman"/>
              <a:cs typeface="Times New Roman"/>
            </a:endParaRPr>
          </a:p>
          <a:p>
            <a:pPr>
              <a:defRPr/>
            </a:pPr>
            <a:endParaRPr sz="1400" b="0" i="0" u="none">
              <a:solidFill>
                <a:srgbClr val="000000"/>
              </a:solidFill>
              <a:latin typeface="Times New Roman"/>
              <a:ea typeface="Times New Roman"/>
              <a:cs typeface="Times New Roman"/>
            </a:endParaRPr>
          </a:p>
          <a:p>
            <a:pPr>
              <a:defRPr/>
            </a:pPr>
            <a:r>
              <a:rPr sz="1400" b="0" i="0" u="none">
                <a:solidFill>
                  <a:srgbClr val="558ED5"/>
                </a:solidFill>
                <a:latin typeface="Calibri"/>
                <a:ea typeface="Calibri"/>
                <a:cs typeface="Calibri"/>
              </a:rPr>
              <a:t>Cas particuliers :</a:t>
            </a:r>
            <a:endParaRPr sz="1400" b="0" i="0" u="none">
              <a:solidFill>
                <a:srgbClr val="558ED5"/>
              </a:solidFill>
              <a:latin typeface="Calibri"/>
              <a:ea typeface="Calibri"/>
              <a:cs typeface="Calibri"/>
            </a:endParaRPr>
          </a:p>
          <a:p>
            <a:pPr>
              <a:defRPr/>
            </a:pPr>
            <a:r>
              <a:rPr sz="1400" b="0" i="0" u="none">
                <a:solidFill>
                  <a:srgbClr val="000000"/>
                </a:solidFill>
                <a:latin typeface="Times New Roman"/>
                <a:ea typeface="Times New Roman"/>
                <a:cs typeface="Times New Roman"/>
              </a:rPr>
              <a:t>-</a:t>
            </a:r>
            <a:r>
              <a:rPr sz="1400" b="0" i="0" u="none">
                <a:solidFill>
                  <a:srgbClr val="000000"/>
                </a:solidFill>
                <a:latin typeface="Calibri"/>
                <a:ea typeface="Calibri"/>
                <a:cs typeface="Calibri"/>
              </a:rPr>
              <a:t>Informations personnelles et archives consultées sur dérogation </a:t>
            </a:r>
            <a:r>
              <a:rPr sz="1400" b="0" i="0" u="none">
                <a:solidFill>
                  <a:srgbClr val="558ED5"/>
                </a:solidFill>
                <a:latin typeface="Calibri"/>
                <a:ea typeface="Calibri"/>
                <a:cs typeface="Calibri"/>
              </a:rPr>
              <a:t>ne peuvent être reproduites ni diffusées</a:t>
            </a:r>
            <a:endParaRPr sz="1400" b="0" i="0" u="none">
              <a:solidFill>
                <a:srgbClr val="558ED5"/>
              </a:solidFill>
              <a:latin typeface="Calibri"/>
              <a:ea typeface="Calibri"/>
              <a:cs typeface="Calibri"/>
            </a:endParaRPr>
          </a:p>
          <a:p>
            <a:pPr>
              <a:defRPr/>
            </a:pPr>
            <a:r>
              <a:rPr sz="1400" b="0" i="0" u="none">
                <a:solidFill>
                  <a:srgbClr val="000000"/>
                </a:solidFill>
                <a:latin typeface="Times New Roman"/>
                <a:ea typeface="Times New Roman"/>
                <a:cs typeface="Times New Roman"/>
              </a:rPr>
              <a:t>-</a:t>
            </a:r>
            <a:r>
              <a:rPr sz="1400" b="0" i="0" u="none">
                <a:solidFill>
                  <a:srgbClr val="000000"/>
                </a:solidFill>
                <a:latin typeface="Calibri"/>
                <a:ea typeface="Calibri"/>
                <a:cs typeface="Calibri"/>
              </a:rPr>
              <a:t>Attention aux </a:t>
            </a:r>
            <a:r>
              <a:rPr sz="1400" b="0" i="0" u="none">
                <a:solidFill>
                  <a:srgbClr val="00B0F0"/>
                </a:solidFill>
                <a:latin typeface="Calibri"/>
                <a:ea typeface="Calibri"/>
                <a:cs typeface="Calibri"/>
              </a:rPr>
              <a:t>droits de propriété intellectuelle </a:t>
            </a:r>
            <a:r>
              <a:rPr sz="1400" b="0" i="0" u="none">
                <a:solidFill>
                  <a:srgbClr val="000000"/>
                </a:solidFill>
                <a:latin typeface="Calibri"/>
                <a:ea typeface="Calibri"/>
                <a:cs typeface="Calibri"/>
              </a:rPr>
              <a:t>sur les textes et les œuvres</a:t>
            </a:r>
            <a:endParaRPr sz="1400" b="0" i="0" u="none">
              <a:solidFill>
                <a:srgbClr val="000000"/>
              </a:solidFill>
              <a:latin typeface="Calibri"/>
              <a:ea typeface="Calibri"/>
              <a:cs typeface="Calibri"/>
            </a:endParaRPr>
          </a:p>
          <a:p>
            <a:pPr>
              <a:defRPr/>
            </a:pPr>
            <a:r>
              <a:rPr sz="1400" b="0" i="0" u="none">
                <a:solidFill>
                  <a:srgbClr val="000000"/>
                </a:solidFill>
                <a:latin typeface="Times New Roman"/>
                <a:ea typeface="Times New Roman"/>
                <a:cs typeface="Times New Roman"/>
              </a:rPr>
              <a:t>-</a:t>
            </a:r>
            <a:r>
              <a:rPr sz="1400" b="0" i="0" u="none">
                <a:solidFill>
                  <a:srgbClr val="000000"/>
                </a:solidFill>
                <a:latin typeface="Calibri"/>
                <a:ea typeface="Calibri"/>
                <a:cs typeface="Calibri"/>
              </a:rPr>
              <a:t>Archives privées : demander autorisation (au cas par cas)</a:t>
            </a:r>
            <a:endParaRPr sz="1400" b="0" i="0" u="none">
              <a:solidFill>
                <a:srgbClr val="000000"/>
              </a:solidFill>
              <a:latin typeface="Calibri"/>
              <a:ea typeface="Calibri"/>
              <a:cs typeface="Calibri"/>
            </a:endParaRPr>
          </a:p>
        </p:txBody>
      </p:sp>
      <p:pic>
        <p:nvPicPr>
          <p:cNvPr id="7" name="Image 7"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183406" y="340816"/>
            <a:ext cx="6061413" cy="287055"/>
          </a:xfrm>
          <a:prstGeom prst="rect">
            <a:avLst/>
          </a:prstGeom>
        </p:spPr>
        <p:txBody>
          <a:bodyPr vert="horz" wrap="square" lIns="0" tIns="12699" rIns="0" bIns="0" rtlCol="0">
            <a:noAutofit/>
          </a:bodyPr>
          <a:lstStyle/>
          <a:p>
            <a:pPr>
              <a:defRPr/>
            </a:pPr>
            <a:r>
              <a:rPr/>
              <a:t>5. La communication des archives</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CC783066-4B6F-E115-3EB6-E19486AB100B}" type="slidenum">
              <a:rPr/>
              <a:t>15</a:t>
            </a:fld>
            <a:endParaRPr/>
          </a:p>
        </p:txBody>
      </p:sp>
      <p:sp>
        <p:nvSpPr>
          <p:cNvPr id="6" name="Rectangle 6" hidden="0"/>
          <p:cNvSpPr/>
          <p:nvPr isPhoto="0" userDrawn="0"/>
        </p:nvSpPr>
        <p:spPr bwMode="auto">
          <a:xfrm>
            <a:off x="1395892" y="1362891"/>
            <a:ext cx="6735534" cy="33009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400" b="1" i="0" u="none" strike="noStrike" cap="none" spc="0">
                <a:solidFill>
                  <a:schemeClr val="tx2">
                    <a:lumMod val="60000"/>
                    <a:lumOff val="40000"/>
                  </a:schemeClr>
                </a:solidFill>
                <a:latin typeface="+mn-lt"/>
                <a:ea typeface="+mn-ea"/>
                <a:cs typeface="+mn-cs"/>
              </a:rPr>
              <a:t>La reproduction et réutilisation des archives :</a:t>
            </a:r>
            <a:endParaRPr sz="1400">
              <a:solidFill>
                <a:schemeClr val="tx2">
                  <a:lumMod val="60000"/>
                  <a:lumOff val="40000"/>
                </a:schemeClr>
              </a:solidFill>
            </a:endParaRPr>
          </a:p>
          <a:p>
            <a:pPr>
              <a:defRPr/>
            </a:pPr>
            <a:endParaRPr sz="1400">
              <a:solidFill>
                <a:schemeClr val="tx2">
                  <a:lumMod val="60000"/>
                  <a:lumOff val="40000"/>
                </a:schemeClr>
              </a:solidFill>
            </a:endParaRPr>
          </a:p>
          <a:p>
            <a:pPr>
              <a:defRPr/>
            </a:pPr>
            <a:r>
              <a:rPr lang="fr-FR" sz="1400" b="0" i="0" u="none" strike="noStrike" cap="none" spc="0">
                <a:solidFill>
                  <a:schemeClr val="tx2">
                    <a:lumMod val="60000"/>
                    <a:lumOff val="40000"/>
                  </a:schemeClr>
                </a:solidFill>
                <a:latin typeface="+mn-lt"/>
                <a:ea typeface="+mn-ea"/>
                <a:cs typeface="+mn-cs"/>
              </a:rPr>
              <a:t>Règle générale : </a:t>
            </a:r>
            <a:endParaRPr sz="1400">
              <a:solidFill>
                <a:schemeClr val="tx2">
                  <a:lumMod val="60000"/>
                  <a:lumOff val="40000"/>
                </a:schemeClr>
              </a:solidFill>
            </a:endParaRPr>
          </a:p>
          <a:p>
            <a:pPr marL="285750" indent="-285750">
              <a:buFontTx/>
              <a:buChar char="-"/>
              <a:defRPr/>
            </a:pPr>
            <a:r>
              <a:rPr lang="fr-FR" sz="1400" b="0" i="0" u="none" strike="noStrike" cap="none" spc="0">
                <a:solidFill>
                  <a:schemeClr val="tx1"/>
                </a:solidFill>
                <a:latin typeface="+mn-lt"/>
                <a:ea typeface="+mn-ea"/>
                <a:cs typeface="+mn-cs"/>
              </a:rPr>
              <a:t>la reproduction </a:t>
            </a:r>
            <a:r>
              <a:rPr lang="fr-FR" sz="1400" b="0" i="0" u="none" strike="noStrike" cap="none" spc="0">
                <a:solidFill>
                  <a:schemeClr val="tx2">
                    <a:lumMod val="60000"/>
                    <a:lumOff val="40000"/>
                  </a:schemeClr>
                </a:solidFill>
                <a:latin typeface="+mn-lt"/>
                <a:ea typeface="+mn-ea"/>
                <a:cs typeface="+mn-cs"/>
              </a:rPr>
              <a:t>d’archives publiques </a:t>
            </a:r>
            <a:r>
              <a:rPr lang="fr-FR" sz="1400" b="0" i="0" u="none" strike="noStrike" cap="none" spc="0">
                <a:solidFill>
                  <a:schemeClr val="tx1"/>
                </a:solidFill>
                <a:latin typeface="+mn-lt"/>
                <a:ea typeface="+mn-ea"/>
                <a:cs typeface="+mn-cs"/>
              </a:rPr>
              <a:t>est autorisée pour un usage </a:t>
            </a:r>
            <a:r>
              <a:rPr lang="fr-FR" sz="1400" b="1" i="0" u="none" strike="noStrike" cap="none" spc="0">
                <a:solidFill>
                  <a:schemeClr val="tx1"/>
                </a:solidFill>
                <a:latin typeface="+mn-lt"/>
                <a:ea typeface="+mn-ea"/>
                <a:cs typeface="+mn-cs"/>
              </a:rPr>
              <a:t>strictement personnel</a:t>
            </a:r>
            <a:r>
              <a:rPr lang="fr-FR" sz="1400" b="0" i="0" u="none" strike="noStrike" cap="none" spc="0">
                <a:solidFill>
                  <a:schemeClr val="tx1"/>
                </a:solidFill>
                <a:latin typeface="+mn-lt"/>
                <a:ea typeface="+mn-ea"/>
                <a:cs typeface="+mn-cs"/>
              </a:rPr>
              <a:t> (documentation de travail)</a:t>
            </a:r>
            <a:endParaRPr sz="1400"/>
          </a:p>
          <a:p>
            <a:pPr marL="285750" indent="-285750">
              <a:buFontTx/>
              <a:buChar char="-"/>
              <a:defRPr/>
            </a:pPr>
            <a:r>
              <a:rPr lang="fr-FR" sz="1400" b="0" i="0" u="none" strike="noStrike" cap="none" spc="0">
                <a:solidFill>
                  <a:schemeClr val="tx1"/>
                </a:solidFill>
                <a:latin typeface="+mn-lt"/>
                <a:ea typeface="+mn-ea"/>
                <a:cs typeface="+mn-cs"/>
              </a:rPr>
              <a:t>leur réutilisation </a:t>
            </a:r>
            <a:r>
              <a:rPr lang="fr-FR" sz="1400" b="0" i="0" u="none" strike="noStrike" cap="none" spc="0">
                <a:solidFill>
                  <a:schemeClr val="tx2">
                    <a:lumMod val="60000"/>
                    <a:lumOff val="40000"/>
                  </a:schemeClr>
                </a:solidFill>
                <a:latin typeface="+mn-lt"/>
                <a:ea typeface="+mn-ea"/>
                <a:cs typeface="+mn-cs"/>
              </a:rPr>
              <a:t>dans un cadre scientifique </a:t>
            </a:r>
            <a:r>
              <a:rPr lang="fr-FR" sz="1400" b="0" i="0" u="none" strike="noStrike" cap="none" spc="0">
                <a:solidFill>
                  <a:schemeClr val="tx1"/>
                </a:solidFill>
                <a:latin typeface="+mn-lt"/>
                <a:ea typeface="+mn-ea"/>
                <a:cs typeface="+mn-cs"/>
              </a:rPr>
              <a:t>(article de revue, thèse) est autorisée sous réserve d’en citer la source </a:t>
            </a:r>
            <a:endParaRPr sz="1400"/>
          </a:p>
          <a:p>
            <a:pPr marL="285750" indent="-285750">
              <a:buFontTx/>
              <a:buChar char="-"/>
              <a:defRPr/>
            </a:pPr>
            <a:endParaRPr sz="1400">
              <a:solidFill>
                <a:schemeClr val="tx1"/>
              </a:solidFill>
            </a:endParaRPr>
          </a:p>
          <a:p>
            <a:pPr>
              <a:defRPr/>
            </a:pPr>
            <a:r>
              <a:rPr lang="fr-FR" sz="1400" b="0" i="0" u="none" strike="noStrike" cap="none" spc="0">
                <a:solidFill>
                  <a:schemeClr val="tx2">
                    <a:lumMod val="60000"/>
                    <a:lumOff val="40000"/>
                  </a:schemeClr>
                </a:solidFill>
                <a:latin typeface="+mn-lt"/>
                <a:ea typeface="+mn-ea"/>
                <a:cs typeface="+mn-cs"/>
              </a:rPr>
              <a:t>Cas particuliers :</a:t>
            </a:r>
            <a:endParaRPr sz="1400">
              <a:solidFill>
                <a:schemeClr val="tx2">
                  <a:lumMod val="60000"/>
                  <a:lumOff val="40000"/>
                </a:schemeClr>
              </a:solidFill>
            </a:endParaRPr>
          </a:p>
          <a:p>
            <a:pPr marL="285750" indent="-285750">
              <a:buFontTx/>
              <a:buChar char="-"/>
              <a:defRPr/>
            </a:pPr>
            <a:r>
              <a:rPr lang="fr-FR" sz="1400" b="0" i="0" u="none" strike="noStrike" cap="none" spc="0">
                <a:solidFill>
                  <a:schemeClr val="tx1"/>
                </a:solidFill>
                <a:latin typeface="+mn-lt"/>
                <a:ea typeface="+mn-ea"/>
                <a:cs typeface="+mn-cs"/>
              </a:rPr>
              <a:t>Informations personnelles et archives consultées sur dérogation </a:t>
            </a:r>
            <a:r>
              <a:rPr lang="fr-FR" sz="1400" b="0" i="0" u="none" strike="noStrike" cap="none" spc="0">
                <a:solidFill>
                  <a:schemeClr val="tx2">
                    <a:lumMod val="60000"/>
                    <a:lumOff val="40000"/>
                  </a:schemeClr>
                </a:solidFill>
                <a:latin typeface="+mn-lt"/>
                <a:ea typeface="+mn-ea"/>
                <a:cs typeface="+mn-cs"/>
              </a:rPr>
              <a:t>ne peuvent être reproduites ni diffusées</a:t>
            </a:r>
            <a:endParaRPr sz="1400">
              <a:solidFill>
                <a:schemeClr val="tx2">
                  <a:lumMod val="60000"/>
                  <a:lumOff val="40000"/>
                </a:schemeClr>
              </a:solidFill>
            </a:endParaRPr>
          </a:p>
          <a:p>
            <a:pPr marL="285750" indent="-285750">
              <a:buFontTx/>
              <a:buChar char="-"/>
              <a:defRPr/>
            </a:pPr>
            <a:r>
              <a:rPr lang="fr-FR" sz="1400" b="0" i="0" u="none" strike="noStrike" cap="none" spc="0">
                <a:solidFill>
                  <a:schemeClr val="tx1"/>
                </a:solidFill>
                <a:latin typeface="+mn-lt"/>
                <a:ea typeface="+mn-ea"/>
                <a:cs typeface="+mn-cs"/>
              </a:rPr>
              <a:t>Archives privées : demander autorisation (au cas par cas)</a:t>
            </a:r>
            <a:endParaRPr sz="1400"/>
          </a:p>
          <a:p>
            <a:pPr marL="285750" indent="-285750">
              <a:buFontTx/>
              <a:buChar char="-"/>
              <a:defRPr/>
            </a:pPr>
            <a:r>
              <a:rPr lang="fr-FR" sz="1400" b="0" i="0" u="none" strike="noStrike" cap="none" spc="0">
                <a:solidFill>
                  <a:schemeClr val="tx1"/>
                </a:solidFill>
                <a:latin typeface="+mn-lt"/>
                <a:ea typeface="+mn-ea"/>
                <a:cs typeface="+mn-cs"/>
              </a:rPr>
              <a:t>Reproductions pour un usage commercial : demander autorisation</a:t>
            </a:r>
            <a:endParaRPr sz="1400"/>
          </a:p>
          <a:p>
            <a:pPr>
              <a:defRPr/>
            </a:pPr>
            <a:r>
              <a:rPr lang="fr-FR" sz="1400" b="0" i="0" u="none" strike="noStrike" cap="none" spc="0">
                <a:solidFill>
                  <a:schemeClr val="tx1"/>
                </a:solidFill>
                <a:latin typeface="+mn-lt"/>
                <a:ea typeface="+mn-ea"/>
                <a:cs typeface="+mn-cs"/>
              </a:rPr>
              <a:t>Attention aux droits de propriété intellectuelle sur les textes et les œuvres</a:t>
            </a:r>
            <a:endParaRPr sz="1400"/>
          </a:p>
        </p:txBody>
      </p:sp>
      <p:pic>
        <p:nvPicPr>
          <p:cNvPr id="7" name="Image 7"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183406" y="340816"/>
            <a:ext cx="6061413" cy="287055"/>
          </a:xfrm>
          <a:prstGeom prst="rect">
            <a:avLst/>
          </a:prstGeom>
        </p:spPr>
        <p:txBody>
          <a:bodyPr vert="horz" wrap="square" lIns="0" tIns="12699" rIns="0" bIns="0" rtlCol="0">
            <a:noAutofit/>
          </a:bodyPr>
          <a:lstStyle/>
          <a:p>
            <a:pPr>
              <a:defRPr/>
            </a:pPr>
            <a:r>
              <a:rPr/>
              <a:t>5. La communication des archives</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C3A3F7F7-913F-E50C-18AC-7A8F0C2406A8}" type="slidenum">
              <a:rPr/>
              <a:t>16</a:t>
            </a:fld>
            <a:endParaRPr/>
          </a:p>
        </p:txBody>
      </p:sp>
      <p:sp>
        <p:nvSpPr>
          <p:cNvPr id="6" name="Rectangle 6" hidden="0"/>
          <p:cNvSpPr/>
          <p:nvPr isPhoto="0" userDrawn="0"/>
        </p:nvSpPr>
        <p:spPr bwMode="auto">
          <a:xfrm flipH="0" flipV="0">
            <a:off x="350175" y="778098"/>
            <a:ext cx="5044225" cy="3836830"/>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sz="2000" b="0" i="0" u="none" strike="noStrike" cap="none" spc="0">
                <a:solidFill>
                  <a:schemeClr val="tx1"/>
                </a:solidFill>
                <a:latin typeface="+mn-lt"/>
                <a:ea typeface="+mn-ea"/>
                <a:cs typeface="+mn-cs"/>
              </a:rPr>
              <a:t>La consultation est ouverte </a:t>
            </a:r>
            <a:r>
              <a:rPr lang="fr-FR" sz="2000" b="0" i="0" u="none" strike="noStrike" cap="none" spc="0">
                <a:solidFill>
                  <a:schemeClr val="tx2">
                    <a:lumMod val="60000"/>
                    <a:lumOff val="40000"/>
                  </a:schemeClr>
                </a:solidFill>
                <a:latin typeface="+mn-lt"/>
                <a:ea typeface="+mn-ea"/>
                <a:cs typeface="+mn-cs"/>
              </a:rPr>
              <a:t>du lundi au vendredi de 10h à 19h</a:t>
            </a:r>
            <a:endParaRPr sz="2000" b="0">
              <a:solidFill>
                <a:schemeClr val="tx2">
                  <a:lumMod val="60000"/>
                  <a:lumOff val="40000"/>
                </a:schemeClr>
              </a:solidFill>
            </a:endParaRPr>
          </a:p>
          <a:p>
            <a:pPr algn="l">
              <a:defRPr/>
            </a:pPr>
            <a:endParaRPr sz="2000" b="0"/>
          </a:p>
          <a:p>
            <a:pPr algn="l">
              <a:defRPr/>
            </a:pPr>
            <a:r>
              <a:rPr lang="fr-FR" sz="2000" b="0" i="0" u="none" strike="noStrike" cap="none" spc="0">
                <a:solidFill>
                  <a:schemeClr val="tx1"/>
                </a:solidFill>
                <a:latin typeface="+mn-lt"/>
                <a:ea typeface="+mn-ea"/>
                <a:cs typeface="+mn-cs"/>
              </a:rPr>
              <a:t>Consultation sur </a:t>
            </a:r>
            <a:r>
              <a:rPr lang="fr-FR" sz="2000" b="0" i="0" u="none" strike="noStrike" cap="none" spc="0">
                <a:solidFill>
                  <a:schemeClr val="tx2">
                    <a:lumMod val="60000"/>
                    <a:lumOff val="40000"/>
                  </a:schemeClr>
                </a:solidFill>
                <a:latin typeface="+mn-lt"/>
                <a:ea typeface="+mn-ea"/>
                <a:cs typeface="+mn-cs"/>
              </a:rPr>
              <a:t>rendez-vous uniquement</a:t>
            </a:r>
            <a:br>
              <a:rPr lang="fr-FR" sz="2000" b="0" i="0" u="none" strike="noStrike" cap="none" spc="0">
                <a:solidFill>
                  <a:schemeClr val="tx2">
                    <a:lumMod val="60000"/>
                    <a:lumOff val="40000"/>
                  </a:schemeClr>
                </a:solidFill>
                <a:latin typeface="+mn-lt"/>
                <a:ea typeface="+mn-ea"/>
                <a:cs typeface="+mn-cs"/>
              </a:rPr>
            </a:br>
            <a:r>
              <a:rPr lang="fr-FR" sz="2000" b="0" i="1" u="none" strike="noStrike" cap="none" spc="0">
                <a:solidFill>
                  <a:schemeClr val="tx2">
                    <a:lumMod val="60000"/>
                    <a:lumOff val="40000"/>
                  </a:schemeClr>
                </a:solidFill>
                <a:latin typeface="Calibri"/>
                <a:ea typeface="Calibri"/>
                <a:cs typeface="Calibri"/>
              </a:rPr>
              <a:t>archives.humatheque@campus-condorcet.fr </a:t>
            </a:r>
            <a:endParaRPr sz="2000" b="0">
              <a:solidFill>
                <a:schemeClr val="tx2">
                  <a:lumMod val="60000"/>
                  <a:lumOff val="40000"/>
                </a:schemeClr>
              </a:solidFill>
            </a:endParaRPr>
          </a:p>
          <a:p>
            <a:pPr algn="l">
              <a:defRPr/>
            </a:pPr>
            <a:endParaRPr sz="2000" b="0"/>
          </a:p>
          <a:p>
            <a:pPr algn="l">
              <a:defRPr/>
            </a:pPr>
            <a:r>
              <a:rPr lang="fr-FR" sz="2000" b="0" i="0" u="none" strike="noStrike" cap="none" spc="0">
                <a:solidFill>
                  <a:schemeClr val="tx1"/>
                </a:solidFill>
                <a:latin typeface="+mn-lt"/>
                <a:ea typeface="+mn-ea"/>
                <a:cs typeface="+mn-cs"/>
              </a:rPr>
              <a:t>Inscription avec </a:t>
            </a:r>
            <a:r>
              <a:rPr lang="fr-FR" sz="2000" b="0" i="0" u="none" strike="noStrike" cap="none" spc="0">
                <a:solidFill>
                  <a:schemeClr val="tx2">
                    <a:lumMod val="60000"/>
                    <a:lumOff val="40000"/>
                  </a:schemeClr>
                </a:solidFill>
                <a:latin typeface="+mn-lt"/>
                <a:ea typeface="+mn-ea"/>
                <a:cs typeface="+mn-cs"/>
              </a:rPr>
              <a:t>pièce d’identité</a:t>
            </a:r>
            <a:endParaRPr sz="2000" b="0">
              <a:solidFill>
                <a:schemeClr val="tx2">
                  <a:lumMod val="60000"/>
                  <a:lumOff val="40000"/>
                </a:schemeClr>
              </a:solidFill>
            </a:endParaRPr>
          </a:p>
          <a:p>
            <a:pPr algn="l">
              <a:defRPr/>
            </a:pPr>
            <a:endParaRPr sz="2000" b="0">
              <a:solidFill>
                <a:srgbClr val="C00000"/>
              </a:solidFill>
            </a:endParaRPr>
          </a:p>
          <a:p>
            <a:pPr algn="l">
              <a:defRPr/>
            </a:pPr>
            <a:r>
              <a:rPr lang="fr-FR" sz="2000" b="0" i="0" u="none" strike="noStrike" cap="none" spc="0">
                <a:solidFill>
                  <a:schemeClr val="tx1"/>
                </a:solidFill>
                <a:latin typeface="+mn-lt"/>
                <a:ea typeface="+mn-ea"/>
                <a:cs typeface="+mn-cs"/>
              </a:rPr>
              <a:t>Dépôt des affaires dans les</a:t>
            </a:r>
            <a:r>
              <a:rPr lang="fr-FR" sz="2000" b="0" i="0" u="none" strike="noStrike" cap="none" spc="0">
                <a:solidFill>
                  <a:schemeClr val="tx2">
                    <a:lumMod val="60000"/>
                    <a:lumOff val="40000"/>
                  </a:schemeClr>
                </a:solidFill>
                <a:latin typeface="+mn-lt"/>
                <a:ea typeface="+mn-ea"/>
                <a:cs typeface="+mn-cs"/>
              </a:rPr>
              <a:t> casiers</a:t>
            </a:r>
            <a:r>
              <a:rPr lang="fr-FR" sz="2000" b="0" i="0" u="none" strike="noStrike" cap="none" spc="0">
                <a:solidFill>
                  <a:schemeClr val="tx1"/>
                </a:solidFill>
                <a:latin typeface="+mn-lt"/>
                <a:ea typeface="+mn-ea"/>
                <a:cs typeface="+mn-cs"/>
              </a:rPr>
              <a:t> (de sorte à ne garder qu’un PC, téléphone, un crayon de papier et des feuilles volantes)</a:t>
            </a:r>
            <a:endParaRPr sz="1400" b="0"/>
          </a:p>
        </p:txBody>
      </p:sp>
      <p:pic>
        <p:nvPicPr>
          <p:cNvPr id="7" name="Image 5" hidden="0"/>
          <p:cNvPicPr>
            <a:picLocks noChangeAspect="1"/>
          </p:cNvPicPr>
          <p:nvPr isPhoto="0" userDrawn="0"/>
        </p:nvPicPr>
        <p:blipFill>
          <a:blip r:embed="rId2"/>
          <a:stretch/>
        </p:blipFill>
        <p:spPr bwMode="auto">
          <a:xfrm>
            <a:off x="5508102" y="777474"/>
            <a:ext cx="2881832" cy="3842442"/>
          </a:xfrm>
          <a:prstGeom prst="rect">
            <a:avLst/>
          </a:prstGeom>
        </p:spPr>
      </p:pic>
      <p:pic>
        <p:nvPicPr>
          <p:cNvPr id="8" name="Image 8" hidden="0"/>
          <p:cNvPicPr>
            <a:picLocks noChangeAspect="1"/>
          </p:cNvPicPr>
          <p:nvPr isPhoto="0" userDrawn="0"/>
        </p:nvPicPr>
        <p:blipFill>
          <a:blip r:embed="rId3"/>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183406" y="340816"/>
            <a:ext cx="6061413" cy="287055"/>
          </a:xfrm>
          <a:prstGeom prst="rect">
            <a:avLst/>
          </a:prstGeom>
        </p:spPr>
        <p:txBody>
          <a:bodyPr vert="horz" wrap="square" lIns="0" tIns="12699" rIns="0" bIns="0" rtlCol="0">
            <a:noAutofit/>
          </a:bodyPr>
          <a:lstStyle/>
          <a:p>
            <a:pPr>
              <a:defRPr/>
            </a:pPr>
            <a:r>
              <a:rPr/>
              <a:t>6. Le service des archives </a:t>
            </a:r>
            <a:r>
              <a:rPr lang="fr-FR"/>
              <a:t>de l’</a:t>
            </a:r>
            <a:r>
              <a:rPr lang="fr-FR"/>
              <a:t>Humathèque</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E1287F07-DF0A-9031-07B8-34CFEF07975F}" type="slidenum">
              <a:rPr/>
              <a:t>17</a:t>
            </a:fld>
            <a:endParaRPr/>
          </a:p>
        </p:txBody>
      </p:sp>
      <p:sp>
        <p:nvSpPr>
          <p:cNvPr id="6" name="Rectangle 6" hidden="0"/>
          <p:cNvSpPr/>
          <p:nvPr isPhoto="0" userDrawn="0"/>
        </p:nvSpPr>
        <p:spPr bwMode="auto">
          <a:xfrm>
            <a:off x="817589" y="978603"/>
            <a:ext cx="4263571" cy="337058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just">
              <a:defRPr/>
            </a:pPr>
            <a:endParaRPr sz="2000" b="1">
              <a:solidFill>
                <a:schemeClr val="tx2">
                  <a:lumMod val="60000"/>
                  <a:lumOff val="40000"/>
                </a:schemeClr>
              </a:solidFill>
            </a:endParaRPr>
          </a:p>
        </p:txBody>
      </p:sp>
      <p:pic>
        <p:nvPicPr>
          <p:cNvPr id="7" name="Image 5" hidden="0"/>
          <p:cNvPicPr>
            <a:picLocks noChangeAspect="1"/>
          </p:cNvPicPr>
          <p:nvPr isPhoto="0" userDrawn="0"/>
        </p:nvPicPr>
        <p:blipFill>
          <a:blip r:embed="rId2"/>
          <a:stretch/>
        </p:blipFill>
        <p:spPr bwMode="auto">
          <a:xfrm>
            <a:off x="5508102" y="777474"/>
            <a:ext cx="2881832" cy="3842442"/>
          </a:xfrm>
          <a:prstGeom prst="rect">
            <a:avLst/>
          </a:prstGeom>
        </p:spPr>
      </p:pic>
      <p:pic>
        <p:nvPicPr>
          <p:cNvPr id="8" name="Image 10" hidden="0"/>
          <p:cNvPicPr>
            <a:picLocks noChangeAspect="1"/>
          </p:cNvPicPr>
          <p:nvPr isPhoto="0" userDrawn="0"/>
        </p:nvPicPr>
        <p:blipFill>
          <a:blip r:embed="rId3"/>
          <a:stretch/>
        </p:blipFill>
        <p:spPr bwMode="auto">
          <a:xfrm rot="5399976">
            <a:off x="4924363" y="1262525"/>
            <a:ext cx="3945192" cy="2849721"/>
          </a:xfrm>
          <a:prstGeom prst="rect">
            <a:avLst/>
          </a:prstGeom>
        </p:spPr>
      </p:pic>
      <p:sp>
        <p:nvSpPr>
          <p:cNvPr id="9" name="Rectangle 9" hidden="0"/>
          <p:cNvSpPr/>
          <p:nvPr isPhoto="0" userDrawn="0"/>
        </p:nvSpPr>
        <p:spPr bwMode="auto">
          <a:xfrm>
            <a:off x="289755" y="1291590"/>
            <a:ext cx="4663774" cy="309671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a:solidFill>
                  <a:schemeClr val="tx2">
                    <a:lumMod val="60000"/>
                    <a:lumOff val="40000"/>
                  </a:schemeClr>
                </a:solidFill>
              </a:rPr>
              <a:t>6 agents (5 ½ ETP) </a:t>
            </a:r>
            <a:r>
              <a:rPr lang="fr-FR"/>
              <a:t>dont 4 archivistes de formation et 2 documentalistes.</a:t>
            </a:r>
            <a:endParaRPr/>
          </a:p>
          <a:p>
            <a:pPr algn="l">
              <a:defRPr/>
            </a:pPr>
            <a:endParaRPr>
              <a:solidFill>
                <a:schemeClr val="tx2">
                  <a:lumMod val="60000"/>
                  <a:lumOff val="40000"/>
                </a:schemeClr>
              </a:solidFill>
            </a:endParaRPr>
          </a:p>
          <a:p>
            <a:pPr algn="l">
              <a:defRPr/>
            </a:pPr>
            <a:r>
              <a:rPr lang="fr-FR">
                <a:solidFill>
                  <a:schemeClr val="tx2">
                    <a:lumMod val="60000"/>
                    <a:lumOff val="40000"/>
                  </a:schemeClr>
                </a:solidFill>
              </a:rPr>
              <a:t>10 magasins </a:t>
            </a:r>
            <a:r>
              <a:rPr lang="fr-FR"/>
              <a:t>(total de 15 km linéaires = de rayonnages, dont</a:t>
            </a:r>
            <a:r>
              <a:rPr lang="fr-FR">
                <a:solidFill>
                  <a:schemeClr val="tx2">
                    <a:lumMod val="60000"/>
                    <a:lumOff val="40000"/>
                  </a:schemeClr>
                </a:solidFill>
              </a:rPr>
              <a:t> 5 km </a:t>
            </a:r>
            <a:r>
              <a:rPr lang="fr-FR"/>
              <a:t>utilisés) en cours de </a:t>
            </a:r>
            <a:r>
              <a:rPr lang="fr-FR">
                <a:solidFill>
                  <a:schemeClr val="tx2">
                    <a:lumMod val="60000"/>
                    <a:lumOff val="40000"/>
                  </a:schemeClr>
                </a:solidFill>
              </a:rPr>
              <a:t>recolement</a:t>
            </a:r>
            <a:r>
              <a:rPr lang="fr-FR"/>
              <a:t> (cartographie de l’emplacement des documents).</a:t>
            </a:r>
            <a:endParaRPr/>
          </a:p>
          <a:p>
            <a:pPr algn="l">
              <a:defRPr/>
            </a:pPr>
            <a:endParaRPr>
              <a:solidFill>
                <a:schemeClr val="tx2">
                  <a:lumMod val="60000"/>
                  <a:lumOff val="40000"/>
                </a:schemeClr>
              </a:solidFill>
            </a:endParaRPr>
          </a:p>
          <a:p>
            <a:pPr algn="l">
              <a:defRPr/>
            </a:pPr>
            <a:r>
              <a:rPr lang="fr-FR">
                <a:solidFill>
                  <a:schemeClr val="tx2">
                    <a:lumMod val="60000"/>
                    <a:lumOff val="40000"/>
                  </a:schemeClr>
                </a:solidFill>
              </a:rPr>
              <a:t>1 logiciel de gestion des archives.</a:t>
            </a:r>
            <a:endParaRPr>
              <a:solidFill>
                <a:schemeClr val="tx2">
                  <a:lumMod val="60000"/>
                  <a:lumOff val="40000"/>
                </a:schemeClr>
              </a:solidFill>
            </a:endParaRPr>
          </a:p>
        </p:txBody>
      </p:sp>
      <p:pic>
        <p:nvPicPr>
          <p:cNvPr id="10" name="Image 10" hidden="0"/>
          <p:cNvPicPr>
            <a:picLocks noChangeAspect="1"/>
          </p:cNvPicPr>
          <p:nvPr isPhoto="0" userDrawn="0"/>
        </p:nvPicPr>
        <p:blipFill>
          <a:blip r:embed="rId4"/>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183406" y="340816"/>
            <a:ext cx="6061413" cy="287055"/>
          </a:xfrm>
          <a:prstGeom prst="rect">
            <a:avLst/>
          </a:prstGeom>
        </p:spPr>
        <p:txBody>
          <a:bodyPr vert="horz" wrap="square" lIns="0" tIns="12699" rIns="0" bIns="0" rtlCol="0">
            <a:noAutofit/>
          </a:bodyPr>
          <a:lstStyle/>
          <a:p>
            <a:pPr>
              <a:defRPr/>
            </a:pPr>
            <a:r>
              <a:rPr/>
              <a:t>Liens utiles</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30DE743A-311E-B048-DE62-70A179D84425}" type="slidenum">
              <a:rPr/>
              <a:t>18</a:t>
            </a:fld>
            <a:endParaRPr/>
          </a:p>
        </p:txBody>
      </p:sp>
      <p:sp>
        <p:nvSpPr>
          <p:cNvPr id="6" name="Rectangle 6" hidden="0"/>
          <p:cNvSpPr/>
          <p:nvPr isPhoto="0" userDrawn="0"/>
        </p:nvSpPr>
        <p:spPr bwMode="auto">
          <a:xfrm>
            <a:off x="817589" y="978603"/>
            <a:ext cx="4263571" cy="3370582"/>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just">
              <a:defRPr/>
            </a:pPr>
            <a:endParaRPr sz="2000" b="1">
              <a:solidFill>
                <a:schemeClr val="tx2">
                  <a:lumMod val="60000"/>
                  <a:lumOff val="40000"/>
                </a:schemeClr>
              </a:solidFill>
            </a:endParaRPr>
          </a:p>
        </p:txBody>
      </p:sp>
      <p:sp>
        <p:nvSpPr>
          <p:cNvPr id="7" name="Rectangle 7" hidden="0"/>
          <p:cNvSpPr/>
          <p:nvPr isPhoto="0" userDrawn="0"/>
        </p:nvSpPr>
        <p:spPr bwMode="auto">
          <a:xfrm>
            <a:off x="289755" y="1291590"/>
            <a:ext cx="8204529" cy="3096713"/>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lang="fr-FR" sz="1800" b="0" i="0" u="none" strike="noStrike" cap="none" spc="0">
                <a:solidFill>
                  <a:schemeClr val="tx1"/>
                </a:solidFill>
                <a:latin typeface="+mn-lt"/>
                <a:ea typeface="+mn-ea"/>
                <a:cs typeface="+mn-cs"/>
              </a:rPr>
              <a:t>Portail </a:t>
            </a:r>
            <a:r>
              <a:rPr lang="fr-FR" sz="1800" b="0" i="0" u="none" strike="noStrike" cap="none" spc="0">
                <a:solidFill>
                  <a:schemeClr val="tx1"/>
                </a:solidFill>
                <a:latin typeface="+mn-lt"/>
                <a:ea typeface="+mn-ea"/>
                <a:cs typeface="+mn-cs"/>
              </a:rPr>
              <a:t>de l’</a:t>
            </a:r>
            <a:r>
              <a:rPr lang="fr-FR" sz="1800" b="0" i="0" u="none" strike="noStrike" cap="none" spc="0">
                <a:solidFill>
                  <a:schemeClr val="tx1"/>
                </a:solidFill>
                <a:latin typeface="+mn-lt"/>
                <a:ea typeface="+mn-ea"/>
                <a:cs typeface="+mn-cs"/>
              </a:rPr>
              <a:t>Humathèque</a:t>
            </a:r>
            <a:r>
              <a:rPr lang="fr-FR" sz="1800" b="0" i="0" u="none" strike="noStrike" cap="none" spc="0">
                <a:solidFill>
                  <a:schemeClr val="tx1"/>
                </a:solidFill>
                <a:latin typeface="+mn-lt"/>
                <a:ea typeface="+mn-ea"/>
                <a:cs typeface="+mn-cs"/>
              </a:rPr>
              <a:t> Condorcet : </a:t>
            </a:r>
            <a:r>
              <a:rPr lang="fr-FR" sz="1800" b="0" i="0" u="none" strike="noStrike" cap="none" spc="0">
                <a:solidFill>
                  <a:srgbClr val="0070C0"/>
                </a:solidFill>
                <a:latin typeface="Calibri"/>
                <a:ea typeface="Calibri"/>
                <a:cs typeface="Calibri"/>
              </a:rPr>
              <a:t>https://www.humatheque-condorcet.fr/</a:t>
            </a:r>
            <a:endParaRPr sz="1800"/>
          </a:p>
          <a:p>
            <a:pPr>
              <a:defRPr/>
            </a:pPr>
            <a:endParaRPr sz="1800"/>
          </a:p>
          <a:p>
            <a:pPr>
              <a:defRPr/>
            </a:pPr>
            <a:r>
              <a:rPr lang="fr-FR" sz="1800" b="0" i="0" u="none" strike="noStrike" cap="none" spc="0">
                <a:solidFill>
                  <a:schemeClr val="tx1"/>
                </a:solidFill>
                <a:latin typeface="+mn-lt"/>
                <a:ea typeface="+mn-ea"/>
                <a:cs typeface="+mn-cs"/>
              </a:rPr>
              <a:t>Les fonds d’archives </a:t>
            </a:r>
            <a:r>
              <a:rPr lang="fr-FR" sz="1800" b="0" i="0" u="none" strike="noStrike" cap="none" spc="0">
                <a:solidFill>
                  <a:schemeClr val="tx1"/>
                </a:solidFill>
                <a:latin typeface="+mn-lt"/>
                <a:ea typeface="+mn-ea"/>
                <a:cs typeface="+mn-cs"/>
              </a:rPr>
              <a:t>de l’</a:t>
            </a:r>
            <a:r>
              <a:rPr lang="fr-FR" sz="1800" b="0" i="0" u="none" strike="noStrike" cap="none" spc="0">
                <a:solidFill>
                  <a:schemeClr val="tx1"/>
                </a:solidFill>
                <a:latin typeface="+mn-lt"/>
                <a:ea typeface="+mn-ea"/>
                <a:cs typeface="+mn-cs"/>
              </a:rPr>
              <a:t>Humathèque</a:t>
            </a:r>
            <a:r>
              <a:rPr lang="fr-FR" sz="1800" b="0" i="0" u="none" strike="noStrike" cap="none" spc="0">
                <a:solidFill>
                  <a:schemeClr val="tx1"/>
                </a:solidFill>
                <a:latin typeface="+mn-lt"/>
                <a:ea typeface="+mn-ea"/>
                <a:cs typeface="+mn-cs"/>
              </a:rPr>
              <a:t> </a:t>
            </a:r>
            <a:r>
              <a:rPr lang="fr-FR" sz="1800" b="0" i="0" u="none" strike="noStrike" cap="none" spc="0">
                <a:solidFill>
                  <a:schemeClr val="tx1"/>
                </a:solidFill>
                <a:latin typeface="+mn-lt"/>
                <a:ea typeface="+mn-ea"/>
                <a:cs typeface="+mn-cs"/>
              </a:rPr>
              <a:t>: </a:t>
            </a:r>
            <a:r>
              <a:rPr lang="fr-FR" sz="1800" b="0" i="0" u="none" strike="noStrike" cap="none" spc="0">
                <a:solidFill>
                  <a:srgbClr val="0070C0"/>
                </a:solidFill>
                <a:latin typeface="+mn-lt"/>
                <a:ea typeface="+mn-ea"/>
                <a:cs typeface="+mn-cs"/>
              </a:rPr>
              <a:t>h</a:t>
            </a:r>
            <a:r>
              <a:rPr lang="fr-FR" sz="1800" b="0" i="0" u="none" strike="noStrike" cap="none" spc="0">
                <a:solidFill>
                  <a:srgbClr val="0070C0"/>
                </a:solidFill>
                <a:latin typeface="Calibri"/>
                <a:ea typeface="Calibri"/>
                <a:cs typeface="Calibri"/>
              </a:rPr>
              <a:t>https://www.humatheque-condorcet.fr/fr/collections-et-archives/archives</a:t>
            </a:r>
            <a:endParaRPr sz="1800">
              <a:solidFill>
                <a:srgbClr val="0070C0"/>
              </a:solidFill>
            </a:endParaRPr>
          </a:p>
          <a:p>
            <a:pPr>
              <a:defRPr/>
            </a:pPr>
            <a:endParaRPr sz="1800"/>
          </a:p>
          <a:p>
            <a:pPr>
              <a:defRPr/>
            </a:pPr>
            <a:r>
              <a:rPr lang="fr-FR" sz="1800" b="0" i="0" u="none" strike="noStrike" cap="none" spc="0">
                <a:solidFill>
                  <a:schemeClr val="tx1"/>
                </a:solidFill>
                <a:latin typeface="+mn-lt"/>
                <a:ea typeface="+mn-ea"/>
                <a:cs typeface="+mn-cs"/>
              </a:rPr>
              <a:t>Portail du Campus Condorcet : </a:t>
            </a:r>
            <a:r>
              <a:rPr lang="fr-FR" sz="1800" b="0" i="0" u="none" strike="noStrike" cap="none" spc="0">
                <a:solidFill>
                  <a:srgbClr val="0070C0"/>
                </a:solidFill>
                <a:latin typeface="+mn-lt"/>
                <a:ea typeface="+mn-ea"/>
                <a:cs typeface="+mn-cs"/>
              </a:rPr>
              <a:t>https://www.campus-condorcet.fr</a:t>
            </a:r>
            <a:endParaRPr sz="1800">
              <a:solidFill>
                <a:srgbClr val="0070C0"/>
              </a:solidFill>
            </a:endParaRPr>
          </a:p>
          <a:p>
            <a:pPr>
              <a:defRPr/>
            </a:pPr>
            <a:endParaRPr sz="1800"/>
          </a:p>
          <a:p>
            <a:pPr>
              <a:defRPr/>
            </a:pPr>
            <a:r>
              <a:rPr lang="fr-FR" sz="1800" b="0" i="0" u="none" strike="noStrike" cap="none" spc="0">
                <a:solidFill>
                  <a:schemeClr val="tx1"/>
                </a:solidFill>
                <a:latin typeface="+mn-lt"/>
                <a:ea typeface="+mn-ea"/>
                <a:cs typeface="+mn-cs"/>
              </a:rPr>
              <a:t>Calames : </a:t>
            </a:r>
            <a:r>
              <a:rPr lang="fr-FR" sz="1800" b="0" i="0" u="none" strike="noStrike" cap="none" spc="0">
                <a:solidFill>
                  <a:srgbClr val="0070C0"/>
                </a:solidFill>
                <a:latin typeface="+mn-lt"/>
                <a:ea typeface="+mn-ea"/>
                <a:cs typeface="+mn-cs"/>
              </a:rPr>
              <a:t>http://www.calames.abes.fr</a:t>
            </a:r>
            <a:endParaRPr sz="1800"/>
          </a:p>
          <a:p>
            <a:pPr>
              <a:defRPr/>
            </a:pPr>
            <a:endParaRPr sz="1800"/>
          </a:p>
          <a:p>
            <a:pPr>
              <a:defRPr/>
            </a:pPr>
            <a:r>
              <a:rPr lang="fr-FR" sz="1800" b="0" i="0" u="none" strike="noStrike" cap="none" spc="0">
                <a:solidFill>
                  <a:schemeClr val="tx1"/>
                </a:solidFill>
                <a:latin typeface="+mn-lt"/>
                <a:ea typeface="+mn-ea"/>
                <a:cs typeface="+mn-cs"/>
              </a:rPr>
              <a:t>FranceArchives</a:t>
            </a:r>
            <a:r>
              <a:rPr lang="fr-FR" sz="1800" b="0" i="0" u="none" strike="noStrike" cap="none" spc="0">
                <a:solidFill>
                  <a:schemeClr val="tx1"/>
                </a:solidFill>
                <a:latin typeface="+mn-lt"/>
                <a:ea typeface="+mn-ea"/>
                <a:cs typeface="+mn-cs"/>
              </a:rPr>
              <a:t> : </a:t>
            </a:r>
            <a:r>
              <a:rPr lang="fr-FR" sz="1800" b="0" i="0" u="none" strike="noStrike" cap="none" spc="0">
                <a:solidFill>
                  <a:srgbClr val="0070C0"/>
                </a:solidFill>
                <a:latin typeface="+mn-lt"/>
                <a:ea typeface="+mn-ea"/>
                <a:cs typeface="+mn-cs"/>
              </a:rPr>
              <a:t>https://francearchives.fr</a:t>
            </a:r>
            <a:r>
              <a:rPr lang="fr-FR" sz="1800" b="0" i="0" u="none" strike="noStrike" cap="none" spc="0">
                <a:solidFill>
                  <a:schemeClr val="tx1"/>
                </a:solidFill>
                <a:latin typeface="+mn-lt"/>
                <a:ea typeface="+mn-ea"/>
                <a:cs typeface="+mn-cs"/>
              </a:rPr>
              <a:t> </a:t>
            </a:r>
            <a:endParaRPr sz="1800"/>
          </a:p>
        </p:txBody>
      </p:sp>
      <p:pic>
        <p:nvPicPr>
          <p:cNvPr id="8" name="Image 8"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0" y="-4533"/>
            <a:ext cx="9144000" cy="5143500"/>
          </a:xfrm>
          <a:custGeom>
            <a:avLst/>
            <a:gdLst/>
            <a:ahLst/>
            <a:cxnLst/>
            <a:rect l="l" t="t" r="r" b="b"/>
            <a:pathLst>
              <a:path w="9144000" h="5143500" fill="norm" stroke="1" extrusionOk="0">
                <a:moveTo>
                  <a:pt x="9144000" y="0"/>
                </a:moveTo>
                <a:lnTo>
                  <a:pt x="0" y="0"/>
                </a:lnTo>
                <a:lnTo>
                  <a:pt x="0" y="5143500"/>
                </a:lnTo>
                <a:lnTo>
                  <a:pt x="9144000" y="5143500"/>
                </a:lnTo>
                <a:lnTo>
                  <a:pt x="9144000" y="0"/>
                </a:lnTo>
                <a:close/>
              </a:path>
            </a:pathLst>
          </a:custGeom>
          <a:solidFill>
            <a:srgbClr val="005F71"/>
          </a:solidFill>
        </p:spPr>
        <p:txBody>
          <a:bodyPr wrap="square" lIns="0" tIns="0" rIns="0" bIns="0" rtlCol="0"/>
          <a:lstStyle/>
          <a:p>
            <a:pPr>
              <a:defRPr/>
            </a:pPr>
            <a:endParaRPr/>
          </a:p>
        </p:txBody>
      </p:sp>
      <p:sp>
        <p:nvSpPr>
          <p:cNvPr id="5" name="object 5" hidden="0"/>
          <p:cNvSpPr/>
          <p:nvPr isPhoto="0" userDrawn="0"/>
        </p:nvSpPr>
        <p:spPr bwMode="auto">
          <a:xfrm>
            <a:off x="1095587" y="1635646"/>
            <a:ext cx="7089057" cy="2361676"/>
          </a:xfrm>
          <a:prstGeom prst="rect">
            <a:avLst/>
          </a:prstGeom>
        </p:spPr>
        <p:txBody>
          <a:bodyPr vert="horz" wrap="square" lIns="0" tIns="12699" rIns="0" bIns="0" rtlCol="0">
            <a:noAutofit/>
          </a:bodyPr>
          <a:lstStyle/>
          <a:p>
            <a:pPr algn="ctr">
              <a:defRPr/>
            </a:pPr>
            <a:r>
              <a:rPr lang="fr-FR" sz="2400" b="1" i="0" u="none" strike="noStrike" cap="none" spc="0">
                <a:solidFill>
                  <a:schemeClr val="bg1"/>
                </a:solidFill>
                <a:latin typeface="+mn-lt"/>
                <a:ea typeface="+mn-ea"/>
                <a:cs typeface="+mn-cs"/>
              </a:rPr>
              <a:t>Merci de votre attention !</a:t>
            </a:r>
            <a:endParaRPr sz="2400">
              <a:solidFill>
                <a:schemeClr val="bg1"/>
              </a:solidFill>
            </a:endParaRPr>
          </a:p>
          <a:p>
            <a:pPr algn="ctr">
              <a:defRPr/>
            </a:pPr>
            <a:endParaRPr sz="2400" b="1">
              <a:solidFill>
                <a:schemeClr val="bg1"/>
              </a:solidFill>
            </a:endParaRPr>
          </a:p>
          <a:p>
            <a:pPr algn="ctr">
              <a:defRPr/>
            </a:pPr>
            <a:r>
              <a:rPr lang="fr-FR" sz="2400" b="1" i="0" u="none" strike="noStrike" cap="none" spc="0">
                <a:solidFill>
                  <a:schemeClr val="bg1"/>
                </a:solidFill>
                <a:latin typeface="+mn-lt"/>
                <a:ea typeface="+mn-ea"/>
                <a:cs typeface="+mn-cs"/>
              </a:rPr>
              <a:t>Ecrivez-nous : </a:t>
            </a:r>
            <a:endParaRPr sz="2400" b="1" i="0" u="none" strike="noStrike" cap="none" spc="0">
              <a:solidFill>
                <a:schemeClr val="bg1"/>
              </a:solidFill>
              <a:latin typeface="+mn-lt"/>
              <a:ea typeface="+mn-ea"/>
              <a:cs typeface="+mn-cs"/>
            </a:endParaRPr>
          </a:p>
          <a:p>
            <a:pPr algn="ctr">
              <a:defRPr/>
            </a:pPr>
            <a:r>
              <a:rPr lang="fr-FR" sz="2400" b="1" i="1" u="none" strike="noStrike" cap="none" spc="0">
                <a:solidFill>
                  <a:schemeClr val="bg1"/>
                </a:solidFill>
                <a:latin typeface="+mn-lt"/>
                <a:ea typeface="+mn-ea"/>
                <a:cs typeface="+mn-cs"/>
              </a:rPr>
              <a:t>archives.humatheque@campus-condorcet.fr</a:t>
            </a:r>
            <a:endParaRPr sz="2400" b="1" i="1" u="none" strike="noStrike" cap="none" spc="0">
              <a:solidFill>
                <a:schemeClr val="bg1"/>
              </a:solidFill>
              <a:latin typeface="+mn-lt"/>
              <a:ea typeface="+mn-ea"/>
              <a:cs typeface="+mn-cs"/>
            </a:endParaRPr>
          </a:p>
          <a:p>
            <a:pPr algn="ctr">
              <a:defRPr/>
            </a:pPr>
            <a:r>
              <a:rPr lang="fr-FR" sz="2400" b="1" i="1" u="none" strike="noStrike" cap="none" spc="0">
                <a:solidFill>
                  <a:schemeClr val="bg1"/>
                </a:solidFill>
                <a:latin typeface="+mn-lt"/>
                <a:ea typeface="+mn-ea"/>
                <a:cs typeface="+mn-cs"/>
              </a:rPr>
              <a:t>formations.humatheque@campus-condorcet.fr</a:t>
            </a:r>
            <a:endParaRPr sz="2400" b="1">
              <a:solidFill>
                <a:schemeClr val="bg1"/>
              </a:solidFill>
            </a:endParaRPr>
          </a:p>
        </p:txBody>
      </p:sp>
      <p:pic>
        <p:nvPicPr>
          <p:cNvPr id="6" name="Image 1" hidden="0"/>
          <p:cNvPicPr>
            <a:picLocks noChangeAspect="1"/>
          </p:cNvPicPr>
          <p:nvPr isPhoto="0" userDrawn="0"/>
        </p:nvPicPr>
        <p:blipFill>
          <a:blip r:embed="rId2"/>
          <a:stretch/>
        </p:blipFill>
        <p:spPr bwMode="auto">
          <a:xfrm>
            <a:off x="121456" y="213452"/>
            <a:ext cx="1948262" cy="6120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8683879" y="4817465"/>
            <a:ext cx="167005" cy="330835"/>
          </a:xfrm>
          <a:prstGeom prst="rect">
            <a:avLst/>
          </a:prstGeom>
        </p:spPr>
        <p:txBody>
          <a:bodyPr vert="horz" wrap="square" lIns="0" tIns="12700" rIns="0" bIns="0" rtlCol="0">
            <a:spAutoFit/>
          </a:bodyPr>
          <a:lstStyle/>
          <a:p>
            <a:pPr marL="12700">
              <a:lnSpc>
                <a:spcPct val="100000"/>
              </a:lnSpc>
              <a:spcBef>
                <a:spcPts val="100"/>
              </a:spcBef>
              <a:defRPr/>
            </a:pPr>
            <a:r>
              <a:rPr sz="2000" b="1">
                <a:solidFill>
                  <a:srgbClr val="C00000"/>
                </a:solidFill>
                <a:latin typeface="Arial"/>
                <a:cs typeface="Arial"/>
              </a:rPr>
              <a:t>2</a:t>
            </a:r>
            <a:endParaRPr sz="2000">
              <a:latin typeface="Arial"/>
              <a:cs typeface="Arial"/>
            </a:endParaRPr>
          </a:p>
        </p:txBody>
      </p:sp>
      <p:sp>
        <p:nvSpPr>
          <p:cNvPr id="5" name="object 4" hidden="0"/>
          <p:cNvSpPr>
            <a:spLocks noGrp="1"/>
          </p:cNvSpPr>
          <p:nvPr isPhoto="0" userDrawn="0">
            <p:ph type="title" hasCustomPrompt="0"/>
          </p:nvPr>
        </p:nvSpPr>
        <p:spPr bwMode="auto">
          <a:xfrm>
            <a:off x="2346705" y="294513"/>
            <a:ext cx="5992495" cy="299720"/>
          </a:xfrm>
          <a:prstGeom prst="rect">
            <a:avLst/>
          </a:prstGeom>
        </p:spPr>
        <p:txBody>
          <a:bodyPr vert="horz" wrap="square" lIns="0" tIns="12700" rIns="0" bIns="0" rtlCol="0">
            <a:spAutoFit/>
          </a:bodyPr>
          <a:lstStyle/>
          <a:p>
            <a:pPr marL="12700">
              <a:lnSpc>
                <a:spcPct val="100000"/>
              </a:lnSpc>
              <a:spcBef>
                <a:spcPts val="100"/>
              </a:spcBef>
              <a:defRPr/>
            </a:pPr>
            <a:r>
              <a:rPr lang="fr-FR" spc="-5"/>
              <a:t>Sommaire</a:t>
            </a:r>
            <a:endParaRPr spc="-5"/>
          </a:p>
        </p:txBody>
      </p:sp>
      <p:sp>
        <p:nvSpPr>
          <p:cNvPr id="6" name="ZoneTexte 5" hidden="0"/>
          <p:cNvSpPr/>
          <p:nvPr isPhoto="0" userDrawn="0"/>
        </p:nvSpPr>
        <p:spPr bwMode="auto">
          <a:xfrm>
            <a:off x="1318894" y="1276349"/>
            <a:ext cx="7327423" cy="3027683"/>
          </a:xfrm>
          <a:prstGeom prst="rect">
            <a:avLst/>
          </a:prstGeom>
          <a:noFill/>
        </p:spPr>
        <p:txBody>
          <a:bodyPr wrap="square" rtlCol="0">
            <a:noAutofit/>
          </a:bodyPr>
          <a:lstStyle/>
          <a:p>
            <a:pPr>
              <a:defRPr/>
            </a:pPr>
            <a:endParaRPr lang="fr-FR" sz="1600">
              <a:latin typeface="Arial"/>
              <a:cs typeface="Arial"/>
            </a:endParaRPr>
          </a:p>
          <a:p>
            <a:pPr marL="342900" indent="-342900">
              <a:buFontTx/>
              <a:buAutoNum type="arabicParenR"/>
              <a:defRPr/>
            </a:pPr>
            <a:r>
              <a:rPr lang="fr-FR" sz="1800" b="0" i="0" u="none" strike="noStrike" cap="none" spc="0">
                <a:solidFill>
                  <a:schemeClr val="tx1"/>
                </a:solidFill>
                <a:latin typeface="News Gothic MT"/>
                <a:ea typeface="News Gothic MT"/>
                <a:cs typeface="News Gothic MT"/>
              </a:rPr>
              <a:t>  Introduction générale sur les archives</a:t>
            </a:r>
            <a:endParaRPr/>
          </a:p>
          <a:p>
            <a:pPr marL="342900" indent="-342900">
              <a:buFontTx/>
              <a:buAutoNum type="arabicParenR"/>
              <a:defRPr/>
            </a:pPr>
            <a:r>
              <a:rPr lang="fr-FR" sz="1800" b="0" i="0" u="none" strike="noStrike" cap="none" spc="0">
                <a:solidFill>
                  <a:schemeClr val="tx1"/>
                </a:solidFill>
                <a:latin typeface="News Gothic MT"/>
                <a:ea typeface="News Gothic MT"/>
                <a:cs typeface="News Gothic MT"/>
              </a:rPr>
              <a:t>  Présentation des différents supports</a:t>
            </a:r>
            <a:endParaRPr/>
          </a:p>
          <a:p>
            <a:pPr marL="457200" indent="-457200">
              <a:buFontTx/>
              <a:buAutoNum type="arabicParenR"/>
              <a:defRPr/>
            </a:pPr>
            <a:r>
              <a:rPr lang="fr-FR" sz="1800" b="0" i="0" u="none" strike="noStrike" cap="none" spc="0">
                <a:solidFill>
                  <a:schemeClr val="tx1"/>
                </a:solidFill>
                <a:latin typeface="News Gothic MT"/>
                <a:ea typeface="News Gothic MT"/>
                <a:cs typeface="News Gothic MT"/>
              </a:rPr>
              <a:t>Les archives de l’Enseignement supérieur et de la recherche</a:t>
            </a:r>
            <a:endParaRPr/>
          </a:p>
          <a:p>
            <a:pPr marL="457200" indent="-457200">
              <a:buFontTx/>
              <a:buAutoNum type="arabicParenR"/>
              <a:defRPr/>
            </a:pPr>
            <a:r>
              <a:rPr lang="fr-FR" sz="1800" b="0" i="0" u="none" strike="noStrike" cap="none" spc="0">
                <a:solidFill>
                  <a:schemeClr val="tx1"/>
                </a:solidFill>
                <a:latin typeface="News Gothic MT"/>
                <a:ea typeface="News Gothic MT"/>
                <a:cs typeface="News Gothic MT"/>
              </a:rPr>
              <a:t>Les archives de la recherche en sciences sociales </a:t>
            </a:r>
            <a:r>
              <a:rPr lang="fr-FR">
                <a:latin typeface="News Gothic MT"/>
                <a:ea typeface="News Gothic MT"/>
                <a:cs typeface="News Gothic MT"/>
              </a:rPr>
              <a:t>à l’</a:t>
            </a:r>
            <a:r>
              <a:rPr lang="fr-FR">
                <a:latin typeface="News Gothic MT"/>
                <a:ea typeface="News Gothic MT"/>
                <a:cs typeface="News Gothic MT"/>
              </a:rPr>
              <a:t>Humathèque</a:t>
            </a:r>
            <a:endParaRPr/>
          </a:p>
          <a:p>
            <a:pPr marL="457200" indent="-457200">
              <a:buFontTx/>
              <a:buAutoNum type="arabicParenR"/>
              <a:defRPr/>
            </a:pPr>
            <a:r>
              <a:rPr lang="fr-FR" sz="1800" b="0" i="0" u="none" strike="noStrike" cap="none" spc="0">
                <a:solidFill>
                  <a:schemeClr val="tx1"/>
                </a:solidFill>
                <a:latin typeface="News Gothic MT"/>
                <a:ea typeface="News Gothic MT"/>
                <a:cs typeface="News Gothic MT"/>
              </a:rPr>
              <a:t>La consultation d’archives et les règles de communication</a:t>
            </a:r>
            <a:endParaRPr/>
          </a:p>
          <a:p>
            <a:pPr>
              <a:defRPr/>
            </a:pPr>
            <a:r>
              <a:rPr lang="fr-FR" sz="1800" b="0" i="0" u="none" strike="noStrike" cap="none" spc="0">
                <a:solidFill>
                  <a:schemeClr val="tx1"/>
                </a:solidFill>
                <a:latin typeface="News Gothic MT"/>
                <a:ea typeface="News Gothic MT"/>
                <a:cs typeface="News Gothic MT"/>
              </a:rPr>
              <a:t>6)    Le service des </a:t>
            </a:r>
            <a:r>
              <a:rPr lang="fr-FR" b="0" i="0" u="none" strike="noStrike" cap="none" spc="0">
                <a:solidFill>
                  <a:schemeClr val="tx1"/>
                </a:solidFill>
                <a:latin typeface="News Gothic MT"/>
                <a:ea typeface="News Gothic MT"/>
                <a:cs typeface="News Gothic MT"/>
              </a:rPr>
              <a:t>archives</a:t>
            </a:r>
            <a:r>
              <a:rPr lang="fr-FR">
                <a:latin typeface="Arial"/>
                <a:cs typeface="Arial"/>
              </a:rPr>
              <a:t> </a:t>
            </a:r>
            <a:r>
              <a:rPr lang="fr-FR">
                <a:latin typeface="Arial"/>
                <a:cs typeface="Arial"/>
              </a:rPr>
              <a:t>à l’</a:t>
            </a:r>
            <a:r>
              <a:rPr lang="fr-FR">
                <a:latin typeface="Arial"/>
                <a:cs typeface="Arial"/>
              </a:rPr>
              <a:t>Humathèque</a:t>
            </a:r>
            <a:endParaRPr/>
          </a:p>
          <a:p>
            <a:pPr marL="171450" indent="-171450">
              <a:buFontTx/>
              <a:buChar char="-"/>
              <a:defRPr/>
            </a:pPr>
            <a:endParaRPr lang="fr-FR" sz="1200">
              <a:latin typeface="Arial"/>
              <a:cs typeface="Arial"/>
            </a:endParaRPr>
          </a:p>
          <a:p>
            <a:pPr marL="171450" indent="-171450">
              <a:buFontTx/>
              <a:buChar char="-"/>
              <a:defRPr/>
            </a:pPr>
            <a:endParaRPr lang="fr-FR" sz="1200">
              <a:latin typeface="Arial"/>
              <a:cs typeface="Arial"/>
            </a:endParaRPr>
          </a:p>
          <a:p>
            <a:pPr marL="171450" indent="-171450">
              <a:buFontTx/>
              <a:buChar char="-"/>
              <a:defRPr/>
            </a:pPr>
            <a:endParaRPr lang="fr-FR" sz="1200">
              <a:latin typeface="Arial"/>
              <a:cs typeface="Arial"/>
            </a:endParaRPr>
          </a:p>
          <a:p>
            <a:pPr marL="171450" indent="-171450">
              <a:buFontTx/>
              <a:buChar char="-"/>
              <a:defRPr/>
            </a:pPr>
            <a:endParaRPr lang="fr-FR" sz="1200">
              <a:latin typeface="Arial"/>
              <a:cs typeface="Arial"/>
            </a:endParaRPr>
          </a:p>
          <a:p>
            <a:pPr marL="171450" indent="-171450">
              <a:buFontTx/>
              <a:buChar char="-"/>
              <a:defRPr/>
            </a:pPr>
            <a:endParaRPr lang="fr-FR" sz="1200">
              <a:latin typeface="Arial"/>
              <a:cs typeface="Arial"/>
            </a:endParaRPr>
          </a:p>
        </p:txBody>
      </p:sp>
      <p:sp>
        <p:nvSpPr>
          <p:cNvPr id="7" name="AutoShape 2" descr="data:image/png;base64,iVBORw0KGgoAAAANSUhEUgAAAMkAAABACAYAAACweVMVAAAgAElEQVR4Xu1dB3xUVfM929JDElroJYAgIKiISrNRBCkiJaRD6B2kiAKCIDWhCiK9EwiEbqeDKCCKDRDpSC8hvWz9n7lvF5EPVMxX8vu7UX5sdve9d999c+6cOTNz0TnsVgfcP+4ZcM/A/WdAZymvc4PEbR3uGfiDGXCDxG0e7hn4kxlwg8RtIu4ZcIPEbQPuGcjbDLg9Sd7mz330P2AG3CD5Bzxk9y3mbQbcIMnb/LmP/gfMgBsk/4CH7L7FvM2AGyR5mz/30f+AGXCD5B/wkN23mLcZcIMkb/PnPvofMANukPwDHrL7FvM2A3kHidRG6pyDuPu1vCW/651//9E4Xce56ixd57v3GOf31F/ynd/XZTocDr7tOvbuzx80jnvrOu++7r338oCx/O7tu8/3oHv4/Xl+P+a8PUv30f+hGcgLSOyw0yhpmFYOzpILR1YWYPQCfLygMxpgsZj5uReMBjvNmd/LNcOh598mD8Cmh0PsiBjS2XKBXH7HQweb0Qi9zqhgx1PzvDb+4WdeVp5BD72Dx/J32HlGD55ffpdvG3Ww6izEjRFGK09qtfFaNug8+DlP5LAbec0cOBw8n9Gbb+mg03M8Fgt0Wdk8HS/m7Qu9yRd2I88v9+XgeZzAuwNfXpcn47nMagzq2mqwgln5TB4Uf9HL4qAdDwcnSIGX96fTc268YHPkwGD0gF7Ng3yufVXOrde7TijHywTxeu6f/90M5AUk8gAdfKjXDh/Ahrmz4Z9BIyQIClavilf6DITDvzANnk/ebsG3a1bj8OcfwezphT7vzYGDf4shGgisuQMGwWSx4tGG9VA3qqsyLgcBCHsmpnfriQCeIot202/BEpz94Rt8Pmsm9DRuK+3eZPJHtdpPoVbzFjCUKEHA6rF64jhYTp5ECi8xcO4CGpoHPp49C1e//RJpBMeA+UsIOm9k/nwcq6ZMhn9WLo+zweLvj1ffHIaACpVolxyD4O9+ICGo5vfrDiPxpuf5xBs4BFSCEJkTvYkfEKBi9HYBN18IaOwEZlARxMZNhp0Lgs7AxUCuI4uNHKfjGLjY3Lp1C8WLl3CCzA2S/x06nFfOE0hoJNm//IJNgwfC22aBkQ/a7jDTG3ggu2gRRHywmMbIlZMGuDQqCv6pN2Hx8EXL6TPhW64MDYeWn5aCxJgu8Mylcfjo0SVhDY2zgEabMq5ifocIFOXLFL03Om3ciot7PsOh+Dh4GcSh6GGwm2A2WpHJ1bnZiFEo/OQTWDWgF3xPn8RtT0/Ert2kVvH1wwbD+MtR3ODYuq7ZiKxbN7FpwOvwSU0GDDyZ2CL/3PL0Qfjs2fAOLg+7gYbuekI8h4CBawCQehsJHTvAw6aDQTySYMnpSeQ3K+/LZLNxPqw0f4GAkZ6DHoLXySxYGJELFxPgBhgJJofTa+jEoxisyM7KRHLyLZQqVdoNkv85Ov4dILHnYmG3Lihy8RKyDR54ul0orpw/i+sHDyHT5EDU0pWwBBWEid4igcZewJoJi94L9UcMR8E6dYQ8QZdxG6uio+FvtiGbnuG1eXNgLFmeC7ERN/fuwI74CfClwV33DkTnpCRc3P0Zvo2bDhIrVGjUBNeuXkHaqaMwCN0rXRltp09F4huvw+PsKWQRWJFJW0mvrNgwhO8d/xk3vAicVYnYt3wZbmzdSHCYUPmVljCSIh5OTIAXx1S1c1c8+loYaZd4B+3HRbf0gqSsDHy5fIHmSejwBCDyR6OIBJKwLZvER3ZYYYDJYcDpg18S6TeRUrgQOi1YrlE+8ZY8gZ0A1JEO6uh9cnOykJqaiqJFg90g+X8BkuxMLIpoh6LZFtwOLIyYhQtgo0dY2bGTMqv6ffqgfJPm0F8+g809+8DLksVV1ojbxYsjctEiGgn5THoKEiIjEZDLVZf2V7NrLEq17wC92YFNQwZAf+I4YxodrtJTdF6/Hpd2bcO3U6fDSlC+tmoF4GnCZ2PGIvO7b5Dq7Y/YBQuwftRIeJ4+hwxPD4St26y8RNKwofA4dgwpngbELFuJnRMnI+Onb5Dl64uwJTRagmVBWDh8dLnwqFIV7SfF0YQNmuGLF1HMS6IivrZKLCR00IUeoVMuNMlreiaFHPoRg3hSHTYMHwb98e+QUqQoOs3nuE2e9Lj0LhKrqWCEKwQBIyBJTk520638AhAZR57oVk4OVoZ3oBfIQU7x0ujw3izYaNBfrV2DOq8wRuCqDa8C+GbZPFxakwhPBrpmBvHJPt7ouHYdDcVfUZfV0WEIynYQQMBVDy90XZfEwNiK5VHtEZyVAzO5fKqPJ6I2bsClbdvwzYzppEgmtFqVAIePD75asJheYTOSGbxHzZmDpMmT4HnqLDIZk0QnCkhMWEu6ZTp+nMDRI3rFOux8ezSyjv2EnEKF0W7+PAbtfjiweh1CqoegSJVHYPf0U+D4F5CIPWfn4PjW9TAR1XoREPg9m+JhHBbHyv/V34Isc8lgVHnhOSSOGAbPw18js2gp0q2lAAUFC+fKQCFBr2IagokuyA2S/ISOPNMtWkBOJhLaRcLPkYmM0qURMXsOjcVEqsHVlrGrqD96UqWPR49CzreHKB4FIjczhVTMiMhVq6mCFSR1ScXKqA4olG1mbGFEFmOGcNK0lIvn8OmIN+GTa+Fq7IVkLx1ik7bg4s6dODR9iooFXiUY4e2D/fPmIfnDD5FOkITN+wAbxk2Ex5nzSCNIotYQJCY9Ng59HaZjJ/ieFyJWrsW+RR/g5rZPYaYa9vyAPijaoB4dgC+t20MBXQXkpEsukCj1SwiQ/JWWhtUcs5GUSiijoEGAIoG6GL3dycHEM1qrP4awseOx4u1RCPz2W6QWK4qoxYvVdez0OOKjRCG0EyRypv9/IPkzKT0fguLeIeXJk5CbLw0LZayRg6wy5RA1i0oS6YXNICoPV0kGo8hNR2L3XvC6eQnFGjfBmZ274EGa0mrmZOgrVoMhNQMrO0XBj9/z9SmEtIwMPNWnB5Kv38CFpPWoXPlRnDpxgrGECbEbtuDS9t34Zvp4BtV6tF6yjK7QiI8IQsu5Uwze/RG5bD7WjhwO79PnkcpjolZvIJMxYN2wQfCmJ0k3MTBPSMD5747gwOTx8CLNs9ArmULKo3aLRihR9yU4/AqSzjGaYCwhcYNGt8SE+drOQIQUMSk8TN2HD4+zEJwOnSe/ayQeqboRUAIvg8MCfaXKaNy9NxJGvw2fI98ivWhRRM+noOFJeiV0jiAVJUypYxQ+cnOzkEJ1K7hYSWeKyXAHrBq/c/E6eZIuaVi8FimeogZ3ycUqUJLf5Y9QQJdSdrekfPf5XOeU92R54L1qS8NvGSk1zjtyhvNz5/lkDJqkp6R4bTwSPbrkcO04UUQdcm4VxwmBdY3TBSiX9M3vyJjV5zIW+dz5mbxW791HJlf37YoinUPMy195Agn587LQdgg0mwmSMlSF5irFymbiwxe6QVVLn3oDi2Nj4GnLQvjMxUgaPQKm22kw1q6Flm+PpcFlYEVsJAqQslVr+DK+374DvuVDyLbMSL94AS07hONzysfJ3l7osp50iyA7Eh9PJ0VqUqggLPyebxrzM7ymgYBqMfFdrB1IJUsCdw8DohIZnJParB1CmfnEUWRR+o1MSFQTf2DBB/jlk0/hb+NDE6Xag8ZQoRzaj4+DlbGK5GT+BSQSi6QlY1VUGAwEaPMZ78G/bGk4bAIo0kvmXuRkDvESVuY/RPqlx0kUr3j0CFIL05MsWgqbhyhbHDMXEhWTKFvgPSmQJBMklICVk/ojkLiM2gmSe/MpChRiLHcZkzJcVzB1r7Hfa0m/gfKOyd0XJM7j7gbhHZBIEs0JYJdEzvEcOfKNSh09UbOmWuh+M2onaF3nUoB0geiu69y5j/tYf74CSXYWVoW2h5/ZgrSQ0ohmLkIFoAzI7ZwI+e/Cvj34Nn4SV1c7wpdsxBfzZuLGwS+gKx2C1jPfp8ybjqUd2yPAwkB/+Ehsnx6HICZAsq3ZSPH2QPvQaOxcPB83fX2objFw37MD38XNVHptLldq4fFmruK24sGIYH4ERYKR2KcvTAISAkeBhMnLjYMHKQn4Nt+LWZ0Ei5cPTByf5cw5HPnsY5zdvRe+mVm4zZXv6W798UjLlrwV3gvp0+88iYCE6lNSZISy4SaMw/wIkhOffg4P5m5gN5O2GZnYJMB4rJWrnYEP/MiWLfC88qtSt6IXUShQdItrqLNCQGISiU3+GCQPuRzeAYlzdf/dqvsfoEHqegIK+RFguK7req19Ip7kwIEvsX5dIho2bIhmzTnXd4D0F+/xd/f2F4/5u1/LkyehtLsiPJRUyYyMcgTJe7Nhp0HKCmxnRllnt+PHVavwS2Ii6YsDzQaPwPf7d+Dmvn3I9A1C9DIaC+nLKuYcfC161BkxEp/OnYGg6ynk6FYEN2qEiiVCKLcuYkzixZxHEn7dtwuHpkxjgl2P8k1fUAF2YKXqKPfk46RJIquSWvXrQ3XrDOMPo0a3qHKtpwQsgXs6vUVkYhJsnow/xNnLIkVvlHvuPDb0H0C5mTmX0vSK8xdwEX8ASFJSsJ55H7pKNJk+G77Fi2F5JPNA1lwCQrL1dlgU/aInVdRDRiVBvs0JEtJEPZU90jS1qgs75eIisckfgsS5uoqRKeCq5V2jUEII7ZxvnU5bteVcosZpi5akM0n95LM7lMjpXbRvO7+rGbDgVoH3jjdw0S6Xlcn3Xd5IYiqXp9CO166veQRtjLIYyPs8TgI1vnYwwXyQQPn444/Rr39/FC1SnN+l95XrSuAnlRHq3uQ+tPNpJTxOoEliVq5xxytq19GuqY3XNQbXqLW//8x7/v7b2iF52XeLEvBSgiQoJxeZZRi4z5wDC4NkUxrLTLxlknVY1ac3vK9chRdvlvl4uQV48WGnMcBvO2sWTFxZV3Qiv6dM+vzIsTh5aC9ubPlMZaRfnDQR5qMn8dWyhUgl+GLXb2KehCCht5HcQ8u1BJlnQcYnDLYV7bUyiWfHhr59YPrlFFKY+4hav1HNY9JbzJMcO6U8Sce1a2FOy0DqhcvMpQClaj6mwLK07WtKQEgr5IeoVWto3iyvuTcmESNIuY110eG8oB1Nec9+9F7zOsfCR3I1RvEIfEh2AYk8EllZhX9rCpY5uCQ6M5kKkxfzMAYuJlbF+PWidPwhSLT5lJu5fPmCysqXLl0OBfwD1TmOHvuB96BDteo1cfXKNdy8eQ0FCvijbNkQZWRHjx1R/P/RKo/DbMnBLyePqgWlWrXq9MZaGZDcz08//ajGUb5cCLypTEqJjCSIjx0/qkBWhfK4GPIPP3xPRytGzeiC4NTG5kBgQBC8SGmvXbuG4OBgFOHcWEk7T1DKl3FUrVod6akpuEQqLXFJKtVNX1JbIyX+cmUrwI9VD3Z646NHf4TZbGVVgp73UA4FCxZRtnPq1C/IJoMpWbIMggILqVju6NHvOU7mtx6txuvewI0bV1RiWFUEKczq8Nhjjzm9Nuntnfq++wDifm/9fZCIupWFhe1DUcySjZtFmCRbTLUpNxNzozsyDeCFsG5dsf69aQggmOye/qQ/mov3zqSX4eRX69IZjzRsjIRO0UpKff6dsSheviJWRscgi/mM7kuW4NrHn+Lr5ctxnQ+kM0FymTHJt9MncXKMaJm4BlYqZAYCUwWDpDaipiX170cJ+DQlYCOD9LVkfwZsenMQ8NNpSsk+6LhsGd7jtYNzub6WKYmo6dO5cFmwKDIUBbOY0AvyQ/iK1aRDJgUSbTWR1VLKR4RupWBtRHuWxBjRaMZc+Jcuq+aCli9Mkw5GXssLHqNqvSR4lXNwjAzYc0Qo4B8J2vVyPqphOsY0snD+sSeRwNiGTZvXYv/+LxARHoMaNZ5ARkYa3hkzgqGXCZMmTsWmTZux74vdNIyq6BjTXRnLoMG9WVigx9Qpc5iHuYnxE0bRGB2YNm22EhzkJycnA2+PelOt2P36DUKpEuVZXwbcvHUNkyeOpcHpMJmJXANp6GDSVx0XJe1H8yYOesrKlaowx1MKe0iLGzZsRCrVhiJoOoa/zTwRTxY3MQ6Hv/kW69Zyfgk+MW7lFelhwsKiUZMxyhjeS2ZWujYuehU7F9VhbwxnnBaMcePeQQoXqVdbtUOD517gmLMwfPgb6t6mxE9X975n73atCkicuvK4OsRNngIjc1OaqP+QP38fJLwQg+05keEokX6b+QdPtHpnJpPKF7B/xkSuDN5oOXQY1k+cSM9hQZt5SxkvFGGRYw7WdOsEz5Q0BDdujLqxXbAmthM9gAP1xo1DsWqP4bvNq2EsEIjqLzXD5U3r8CWTfSmkTF3pFS7t3E5PEk9D8yQAuNoz5yK26FJcZGK/nDUDVz/5mJTHhhcHjYRPsSLYPGY4/NNzcYb5loEJK1WZiv7kaeQQNK3GTKZhm/HR8DepWOngR1Gh4SjGN5x4BQxZxJU6JCARdSsV6yIi6P1saDBkOIwhpfgZVz3xCbwPyeGoWEbwQTlZ6tlkpdWxisDhYURAiWJkQULEGLcIcBS47wbJA9QtRZUEJKwY2LdbGVWtJ59mWJdK4xnFOTdiwoR4bKahfLF/F6pWq4ZOnXpxJbfhzeEDlDFPjZ/D1fYy4qZQNKHxjRg+hqt/sDKmo8e+xaIlc5X36NN7EELKPaJW+42bEvHlF3sUfYmI6Iiaj9fiGNbTMB049PVBZJF213isBilTEZQpVQ7nzl3A3r070ZhqZpPGLZDDZz5y9DA1f/Fx03Do0NdYS5AYOQcNGjTQKBrHUqfOC/RQ3+HjTzYT8Ea8+mobHDp8CGfPXkCZMiEYQDo8gWC9fTsZrV9th7r1nlOSuQvYU+JnYuvWLdi9dxsqVaqI0qXKqoXAwXO3atVaLdBqTVLFpw/xkyeQkNr8uCERJyjFGjiZkgXnE6HqY2W+w4A2g4dh28TpSPVwICaBKwcDcVHtEvr2g9eZs8guVgxRcZOwsntn0jEd6o8Zj2I1GFuIq1TGacLFdetJtxYhk+eO3ZCES7t34+u4KTCb7AhduxF2BvQ6GqiDK5mkJ1SW/MZVrOoWxTiHdWTwU77AyEJDGx/KI5EdULNtBH7auhU/LVtA1U1qS5jYox17cCXMJh2rTyWq9FMvKAqnp6SrjF0MlAPTSWDKRSEpLBJePDE/ZYJU5t8V4Gs0WY51FhOzFEceiEiddEL0uD1kwZD3lDBAysULSBkLi73UQ09hxj04uLgzcy+Fj1q+xvWzaVMSPcUORIbF4Mknn6FAmIKxY0fSaE2YOGkaDTiJINmJx6o+QZD0VIY+ZGh/NbCpcXNx/QZBEv+uuq+qVauiU0wvWXIRP2UMqcoNRQv79BmA8uUf4Y3YMH/+HJxk6Y9w/RdfaIJXWrRRVM3OxW/6tIm4cuUyevfqj/IsDJWfj1jus4clRY2oVr7crA1BlI5Ro95QMVp8/CwcOngY65JWwM+vAEaPmqDJ36Jw0aBXJSzGd98dRru2oaj9bH1kpqdhzDuj4F/Al9+dyEVA8yStW7dF3frP05NkY9TIYeoe46e8jy1bN2Hvnm1o3zYMzzxb1ynda8T3oWmWa8LzAhKZNB1d6WfT3kPywYM0OAsflAfSfD3Qsn9vrGBgXujKddykl+m/ciMc3jRg1mh9OHcWbn/+iUoQ9p01Gwt7D1RJuKYsLylJ+qB+FKm04yInfNfC+UwU+qLPmhU4t38/9k2boeqqOi5fB5tfAGVU6mhS4mEX6VksNgenP/kQXy5dAk8WDOqMFuSwZiz4qWfRZMgwWHz8YMzNxq6Z06mW7YE/vUcOzV3yJdVfbo4nSBMdLJkX41R5QfEGEjSK+1YxSQqWdYng/YoTEzi7BFL6G8UodfRiKhRXD17UcKnP0hNkWVIFTFHAKoXCnCtJIYqRqGpjZ8b9/iCRB61dZxO9674vdiKiQyRq1arjBInTk0z8M5DMI0guYdLkMQok4iWnxM/mVDsw4u0h5PvZ0HOB69v3dcYINHpyluHDhyhqZOciUpyVFa8PelML6jk506aMJ0guESQDEFKxsjLGD7ckYfee7aRbTdCs6WvINmfi7ZECEocTJIewfsMqeLM1QUAi9+3g+WQsCxfMws+U6nv17IdyFR5RwscbQwfBgzR1/PhpmDB+9F8ESSSerl1HsYHfwKHFxL/PNf0Fj5IXkNikpEK1QrDm6Px5XDrxMzyZAS9Z60mWo/jBmpMK/a2r0BUIAvyCYSMzkmy8noGX4/p1yrCe8AgqDDOLFE1iJCx1t5FWydMT+iH80WFOhu36VZa4FISucBE4KNPayZGld8SzRBW1ShtUqps3ywcqVbWqZYSW6WCO5tcfDpPn56B0lWrwKlZOFRYKz3Vw4DpK1/Zrl/idE6qXpQyz4/rAYsxhGFUFMMkRhyIrvQSlEoxLVTD/o5qXefqsagPQWcV/cx1TooxUJYudSNGiug0lpvymDXFMfn7wlQpfeiy7gJqfujL0BnrDB3qSu7R/AcnuvZ8jrF04nqj1LEOkW5hIGuLNuR8/wQUSxiRVH6cn6XGPJ9FAEhc3lsF5eVKZMxg/Lg43rt/EtBmTGCAXRDIl7n4ESdkyFXnuZH4+Gp5MzJrNbCngRE+aPI0A96aTycUMxodXrlwkSAbSk1RRBvnhlg0EyWd46aVGaPhiM4IkC+++O0otCPHx75FuHULS+hUM2P0wYgRpn5guPYkogIsWzaGocIzXH4ySTBPwIWEoQeLJGr3x46aQbo25A5L69R7kST7Hqy3bo05dUjlVWkQSLl7bKRz9V0Fi5QouCTW1ytIyVdk3lRImkNV7NlqJASwG5HvSVKVS1AxuzVYLUxcS6AkYTPQKAh4arJOW6MWIFUenIXGF1+qhJKkmr4WXy/IuQaMXr8myFcXp5TUTeSorLojRAm3J14jqY5XJIogM5KNKvJTSdTmFiUk9Gr94Cz0VNiUbqspcbdUWLyHeQSZaSlP0MhaeQw3VWaoiaFDKptAx1/eUNxTp1dlrogoeFStW3kUKHx2kkwIhAYrUG0uF8V8Fyb792+FDGdvDw0/RoLS0WzQEoVsznHTrQSBx0a0xCG3bAYks7XnpxcaKu+/dt1PRvEtXL6J/v6EESQWcOP4jFi+Zh44sWt2zew/OnjuLN94YiSCqTQbO2fSpk3GF31eehCBRnoR1bbv3fMqxecGf1QtmNrulUuww8P7ipxAkBw4qkNhI14sXK6MS0CJVD359CEHyPo7/fJTXH4Iy5YS+WTB4yEAqZh70IlPxLgEriljr1u1QnzHJv9CtLaRbXED8fAvwT4CqfChTpizjtwhtxVJAecjgPU+eRCIAWULJ962U/K4zgedJF1qoKieLMqDEBzbyVpFrkZyOy6coL3JFKF6xKus5mEshwPSSdGMNmFqpGWCCST6HiaYmHYnMO6gl2kujPjqqZFpphWaA6rUHE4lUmfScZAUIgk1HCTHrKhN3pHo+foEIfKQyJWWCkSAhS6N3ohdhPkRNmCzzEhrwIcgqqeaQdENp9lwBM86dQyrvLbBIMfhSipRmMUXDZCxsFFNAobEoFUsWA2d+QLi8Ks8QNCktUlyLBkq7zA1fs4iF78v3RCLWlJy/CpI9+z7naLn6sh3AxpyDGNPDgGRy3DuIYOC/nu0HQQVZU8fqbQ9WJsgcXKGn6dtnMMqVeQRbtqxRQfiot8dQfj2N1atXolOX7qhGLyXy77Qp9CQukNxFt/bQUFXZDcUJFv4o2iQLiAaSA1ibtFwF0fK5jvNn46I4NX4qFhIkJ0+eoHBATxYiILFi0KAB9JKeeHds3J97EidIXCqWjTYSwtiqDxPMKp/zdzo98wISOxUhPbn9Tnb//crCQx952FxSrUUKosUwlmFUfZTGnoUjSxLw8yc7YMxJZ3BvQwYbseow6KzRqr0ixXNY4uHF8wjgOkycBI9HadSXrmPBoN5qne27nKXl9D5LYjQVTFyoGLad3w954mnU6dcNRhqxytuRenwyOQ5Xjv0Ib4JCRNwsBn1tWWDoV5GBKKnSbCb+gggSC0/joWqedChH/vosVywmBzSjZSXARpbX5/56hTk/O3J4roIVq7Cx6y0Y/H3xQQwLO3MIShq2hZ+Lk5TUocPPh2qOGd6MvQzSlag8jAYQK4FQpGZtNBs5kjEJP5fSFRqHQyRg+YJIwA8M3H/j05sZmAtIIkKj8NTT9RQlEjpjYi5pwp/GJJonmRw3hiCJwWka/sFD+5XnHzL4Daxi4emVGxcJktdRumRFgmMQ8ypZGPduPGlOKgP+8ahR80nSuG7KG0+fyrm+L0i2k25JNr0t45wM0qqhmidRgftBrF23nHmcQAb049WCZ+W/I8UiHSxc/D5zKseUJxG6ZSAtGcpEsNC9ce+Sbv1Z4C4g2bcNr736Guo1eEHJ1iIB62UB+7s/eQEJyMdPfrQR389boNStXE4CRSf1OpWadEeWsp9iYPzD7PdpMLmspWKFMI3SjxNym8m05uPfRVD1SljSph0KMyFpE6N5tAJaTZ0F+/krSOzfWTVfhUlZvTkbG8PbC7tUqzK1KrIx+ipm93MqlEPo1KmqFfajd0bC8t33Su2S3hWaHd9nUF60NMJYBiOLybKINihMr2XV+SGHvNpIgxVDTilWCp1nzVGeYVUvJkGvX1bAM1MUMJDeGRlU+dLIm7w5lD0w4Qgw22HmQ1QJVFG6BAiBvlRzcuFPAJno1fSkVRL82ySYJ63wZbzWfNS7KqWiZadZwuJSwv4wcL8XJNsQJeoWY5J0SsBjxoyEB+d0/MT4B6tbvJmp8S66NVaBpBqTeyNEHeJYxo2bjPf5rK7cuKBW8vJlK5Na9eZnFsq7ZZRDvMFCVTHneMqtguvpbH/+DSRCt6Bikj2UYZW61bQ1OwsYuL89VDlSFZMc/Jrq1kpSMRdIpMCTiwXp16KFEpMcV9cXuuWw52AYi1OFbmkgGUMJ+BZee40ScH0tT/I2xy9LVEC3MP0AABW9SURBVBwFiK1smRCQtGPT3LPPSkwiw3QVWzpzXg8LljyBJMeCWSwZL0+ZLpOG0pQSbvKv5/DN3IU0CCbyZkzFyrg4BLBzMY2G13zsKOSmpOOraewH4WJdpFkj1GMz1rLQSBTKTVOl4zcYYHVJpGpFLT+R5SXi/lVC0J6FTRExSmIuzyRVmaeexOHVicg5fxZp5L6R8xarWqiVvTrzXKRTbA+uRxd7guXwlz7foYy0AZOVwfQmK6Lbg3ldVKnTEMEN6uCbjRuR8csJJQI0njgegSxLWRPdCV6kZYG1q+Px9jE4uHgBUk+dINB90XHBMuZ22CjGwN+HGesaXLV0bFO0i1fw94aZnsSLc5PBLPjhj7ayMdKIp7t2hUfxQjAGFIJ/NQoOAg9RvMT7KCHPGZOwwFHad4uxClglhp25EfVc1Ws7QbCG6tYehIXGoDYVu3RK0gISE9sMJk5iMpF9N/u/3IXq1aszmcjAnTHX0Df7KioZN/l9lUyMix+LsA4EGT3x0DcGICAwACMZRE8hfbp+41fGGIMYL5TEWyP7Ofk99yvgOMUL2ejNp06lIkZgTaMnuUrxo1dPZ0xC2rx56zpSNErAjZqhaZPW9Kyibg1RMVdcHD3JIXqStSIB++Od0RMVLdMWDCtWrFiKH348gh49euLsmV9ZWXADXx/+CgHM5I8eNVkJFLeSLzGHwmRivYbIYgJ0NBOggkAB7lbWyAlA27QNJ0jq3SlNUaUtcgOqtOW/GJPQj2IRV/cAojmtWHF0nr8KjtwUzGPJhidji1e6dsHHHyxAYTYpnSMP78cMOSUSrOscCc/UHHjUeAxNabhL2BEYbM4gbgzIoLcJX7AQNiaokvr34Wpv0Kp2LZlYHxGqchqVyYmrt2iFFEqF2996Q5X61IjujFJPP431A/swPwKU7tAeT0bGQnf7OjaxClkIzRMDBqP8089gLQ3cyNWtFulK6agI2KhUrR80hMdZ4dWiGRq1bIUt9CSitlToEYNHXw1D5qljWPoWG6dYNtGFD2NNbDR8ScG8GzyPxkNHqeDTLjvBqKy8poSl7NqFnawzkxzAS9Omwq9qOT4pEY1NXNsoeDBuUc9LgUHxMpVxl87EYqwC/leQSMyjJRP37t2N8LCOqF2beZLUWxhLumVkRnsilafDSj1aDR9fb2bahysFa9HiOWSSVL/GTWMu5LpKJkaEd2Ke5VnGAD8xHvFk8i1E0alb9Bb9+gzByV9O45PPkmhwzDk8VV+FWwvZh3Pq1EkG0XEq8z5jxhSWyVACpowfUp4xBA1x8xaOjyJAo4bN0OzlNvQkaaRVQxVIJgvdOrCfIEkgSHyViqWKEjgFgUGBrOXaqo4txhxaw5caYzXZSG5uBh5hJr9fvzcwa9Z0nLtwHJUqVmd+pxs++XQLvjrwhUoc9uv/OkWDrRQNttGDNaOXfYpxqAgmOhQpSjouPUISBz1kLjEPtVu8LSaJllEhCaJhpJYtg+jp8xkA054ZNHv4s6GKNGdRx1gUYnfhOa5UA1csU8H4mq6d4HcrCx6PVUOTsePUJhHB2WncKUTK7HWo0ikWlfnw1zLXIhQskqXy4Mq8jq3C3ixHD+nSA1VbtoA17SY2dOqskoBFn38elZu+jB0jR8CbLuGR/j35+2scYwppWlvSJQdqMOFVrkF9rGAMVICu/fGIaJRm8KrPTGYlcgwKkoJ5PE/Zst2r2NynJ7xo65V790al5qFcgLJhZRLLVMBHFjxWP7eFD2MOf5bVNBr4lgYSehPV4ityHS08a8dO7IyfiBwaU+MZM+FXKURLbMqmDwSFLGw6UfKcuRIB+/1BovQ4/u8CiazUApJoBZI0guTdse+o8pxJE6YoKxjC+EonKh2vI9eSJGijRo3xcpOWpEzXKeOOJkhi8XiNZxRtVV2YBHA8x3v12jn06z0YSxYv40qdjNhYCdSZvyKIP2E2fPv2z5gdb4B2LEmawu9foYTfu2d/5kk0CXiLUre2ozE9ycuNWzGmyVQxifjNKVNm4CD7/ZOSVlOnIYVlQ53EmKKuRTFWLFO2LCZP5m43jHcNajcZWfwpx1O56961H4qVKIrRzN5LolnEFTsprQfFoO7sWQphoO8CiSieAj4DGY2dNDw+jnRcEs6yk416Cg/x8/fpFkdAhWd1aAT703ORGlIS4e/NZb6BPRUcnVKKMlMJkggFkgvs7e6/eKFSwtbRsD2TaXAESTN2ES6MDEPR9HSUr/44Th/9AY5HKqH1wCHsCxGKwGCeJQzIcWBLdKRaoUN6dEG1V1vBTpq3vkMsg2/G20/WxFNh7bDrzbfU75XpUSo3aq7GsJFZdiMBUJPUrsyLLzGeiIAfi/yeiKAnYb9KKgPFj4ezUYvfCeJmFs8ScB9yxxWpJ6rZbwAqvtKK9yNKluYt9Ok5SIiIZEGjGYXq1kGD119XZSbiEiTPI2UPQp9Sdm7DLpbo5HAqmrNmKjCkouY2pEdEPL9Sm2Vpk6Yt+URruvpXT+ICiUa3ZOX88cfvmf1mlXTFSqrgb9WqFVzZDejERUmuf/3GNVKPzUhjvOJJiliFYsjzz73Ia5j43i2sSVzBlboJKlaoqmRqrcZJQLAVly6fRauW7cjvP+QnuTTezvDxLqAKKc+cOYXtOz5FQIGC6NChA73aBpa5XEd7zlvhwsHqHEeOHFYUSahgzRq11XFL2QwnNK0rWcCZM6fVai8/quZLVHHOw8svv0LZuSzOnT+DbaTJGRRPvJlvq1fvWVLIjaR0/VGIBbFnzpzALsrRGRlZyls+80xdXkeS0HpSuQP4nttOifKmuWgtJunSpYt2LREcVbnRQ/z8fZDwIgTJ8g7tyM2tLJUvh8jZH1C+5aolJRYiaXIVXxQdgcJZZlwsFIw+ixYrFCd2joH3bSdIxkzCorD2KMgK2mrh4fiB5fA5LGePGjuRu54MURyyQxJjEm4MsTEiTNGZit0JkpavwUGQbCBl4IY98HiqJmq1bYN9I96mSGBH9YH9UanhKwRJOjZEECT0ao/3IkhoKKtjotnklYWAajUQSNny/Jf7obt+jWX0Hmgz9wPoKSJs6tOL5/VAtb69UKFFc96TbOogMjMThhmZWBXZjsG5GVYuCo6gAKVwObgRXzgrCNhiqbzD7Z07sIvJNiuB9fLUD1CA9URi5FIZIEqWTV6rTL5THpZk4h+BxPnQ7aKaqZJ26YsnbVNA05yNi26rFI5U6HK1FhVNXVB5FG4ayF4dI8v0xTAl669J31Jqz4pkpYJzUw4uEHbJg/F7BlYr2KVVWeo1ZQFUMRSv7+T4ci2bbKFEKV5UOnmtFy+mhiXVzaSV4jEV1uXeNVqqkSzNkNUrsRlxmKqHRxR2Ch+8qOS5smlr3qyUUPVxkpPjySzs3/GU5LPKiTnle3U6mR/xjL8BQcke4uWVx/wvg2QZq2H92IeeS7lOSuVlGbdwvCaqUsjMoCcJp3KVhcssx+jFjjyZoDWdOsKXCoUnA8smrMeR6ltpAX4stisObdoCL9KoVl16YTPLUWRCwhLX8ynkEiQd1EOo1JV0i8kkR2oa1jGm8GJexPfxJ1G92Ss4MF4kRTuqcU+tSo0IElLCTdyswkh1rUbvvihTh5sydO6IQFs2MmSMNAYvA8tWaKhe9eqi+ZA3YGOp+UcD+jHHY0WNnt1RoXkrXp9QZJZcjM2Qlo2Vka8hiMAWzmuTLD9XpxTOfSyLJ23+hZScnbqLWyJNi0MuH3Sz6e8RJOWVFavyFhWwy5ZDYjDS6qslIv8KSFTyUuVhtIetKqBpBUaVGKVoQSBIl7EYsShTqmDA9Z5cXyoEJJ8kwgG/Y6VKKfGFHCsgkIpaMXAD9wlTbbZSGaBlT9X72g6Tck11YgUyh9qlUsYlxwsV0iqfdcyDyWstMBeK6TLQ3yiPBla2wHFnThVUy+LBr0n3qezmqfWfyNg4Tikelaur+xRA8noqmy7X4u8UdpQcohYGeVO7jtZbo82JmqyH+cmTJyEIEsLCuFsKm67KlyLd4irK6lwpdGSnO2lJJhYyn1CEgdflgkHoRY4ry9GaGBYf3r4JEyt+m74bh4UMyAtRKXqU+11dPku1ascnqFr3ORw5eEBV8kYlECQE0SZuPSTZ70p02VUoG9vTUpEQw22AuOWop+RLWPS2c/RItUo91o/dhY2bESSZ2MQWYwrCqMEtjsrWfQFrOrJBijzZwyeIm+UZYU65yjL+AohIoPDg6w8bG7C2sghTDKFG7x4IeYUVpM59saR/38D7WkkKF5Cdyx73iqjcpAm7I/mA+FwqNW1Oyqk1CKXv2I2d06aQbhnQdOo0BFUMUR7WqroQ+SidHkAcCaGnjEwDyb3qljxozciUgThXRO211nClKJtqunJSDOHsKkdAo5EeerVUy2orHkAr1ZAxSj2WAgNfK0OS4yVekiYnlbCVTJW2+mvn1yoZXD+q9195QkG+vK9RGlVJoFZtDTBqFZcKCgUIGcdvxTraqq+NR/Mozv3OnDks1XOjbFsrydeAKiD9reFL7fjpispV85byHXI2bagqNtPu0YWfv4yTPIGEXHhdeypZllSkVqiA6GlzaEvSJ8GBcSMFHTnjYm48V5AGeSkoCH0WL1XednVH0p2b2TCxAvXlCeOwjDGCL+Oa6tzorkqd+tjSmfIrV0ULaU8aV4lwSr2yNCaF0ZMwGVkltic9SRt6kltIiO1A6uSAd63aqNUmDNvZt2DialitL0FCjsukBda3b82QwRM1qViVe46eJLqD2mGxNsunCzz+BD4fM0Y9uLYLGVMVKsZNJS7gk749VTdlTZZbVGzG+EeFA8zp8+EYMy1YGdaGnsQGLwoBDYeyB0N6WqS2Syqh5dHwuxlUtz6dPkH1pTSe9j6pXcXfUYB/eUictvy9W8pdRveXLey/+cX/0PjyCpIV7drCj9Qlq2x5RApImE3/nsHfE8+/oBachZSBg9IycYVqV9+Vq1Rd1JqoUHgxX+JTk3Rr3AQsZ9m5L4vnqnXviiqNX2a3Y3sUoQF60LvcZqY1NIEtuHSjSTGhisNX6tEXj7ZsDdulq9jaswsDbgeC2JdQpeWrlIRZMcpVqlrP3qjYogU3w87FBsZNBnqbmv36olzd53l9oV92PBUegTKs+l3ZtTMpI8synqmNFsNHs8TmBjb36qIoVnUC6xHGJFZmja/+8ANKPc7OPJsnd50MJbDN8H/pJTR8/Q2tP0SCetIsuyoFdiBjxy5sY22TrOAN2Y0YWLkC39bown1/8j1I/psGn4+ulSeQsFxhMalMkUwzbrJ6NJa7MtpZXrKoMw2MD7xpZCd8RhUliKv5Da9A9FxNkDAfkhDDVldSMB/2pTcZMQbLwrilEAPp6j16cMvRFtjyFgP2n37maq/DbW87IlZxMwcqSRspAhgIlkrduuNR5kmuffsdvhw/Vm3hU5/diIGsCRNVyshOyeKMWZ6h8ePydST17EVSkI2n2E1XtlZ97j3MOIacvDolxwpUZTazOczBbYtS2e7acflK0rg0bKQqZ2TxZYVu0ajeJhTph49gE5vCMn2N6M7YazUB7c2x+Nevg8ZDhqq6LekhMRAEqsmK9CFt1x5snzpJ7anVeOoM1pAJ3foDkNAuXDGJe8Ps/xcgoSFw9V9AYyl69SYyqILUo2p0+/yvOLdtD3LJOsLen4fNsgM8M6hZ5IRPUOrN5AbVFz7fzQDLgtLsKa8d0xlLQpm3YMvroz16oypBcu3LvfiKySqhTcnsbIrmBtdyrQ2y1xW9RBG2ePqULolfdu6FifmVZPardFq+lCu/CSsYlAcwC2sOKka1qy1+JuWxnzrD8TnQmAV0Bdlqu44qmQfLXKoTrBXoTX5OWofji5ZxP2Md2n4wF54BBRk3tWXcwnKWksXxOJuMDnNDOx3zKbJ1asfFS/h5R0rA1PlLlUS5Z57lLpNaTZmjQACeCA1VsmPKrp3c/WUCYxU9Xp4yGwGVuFv9HyR7Jbg1s9vTvc1pPgKI4s552QiC8mL68V9UIaAf1SdJ4Ejdp2ynk8kOvI6z5yP51Cl8NOZNBDI7b2XZhMRWBnL3NPZVhM18D0b2kCxmwB1AWbJqz74ECZNPLDtY27UbCnJThttszIpM5M7wkkzkdqj8lz1UdbGdioyRwVkmcwPFGzyH518frOjdvsUf4PyHHyGAVEk2sHMw4HdIH3Vl5l7YtSfJzNXU91k7iyosc6nMhKLt4lkk9aIHYgKrAMvGm/QfjI3jR8DxzQ+qz8XOeEWqhqVrsSrp5WOtQ7GCO7wEcA9kUaXslIalLkvK5VNYUdtFdoFh2X3aF/uwc+p4NnRxwwgmWgMrVrgTWN/PDAQkojpdZ69NiRLcnM4p27oUmnxmOv+c4eQFJHZKdlIFe/WL3fiQe/B6SJEiublvxXJoy95vPXsOpKMj9dj3NLpJ8MqWFlqj2qO3OzPthvIVVBJtOktK/Ei/6sb2YmdgIyoQZixlo439V+5mQg/Vb7kkE82Y340FjwSYSIPSx2Kmd2hNRaw4g32wf0CK4UC69ytpzjaWthgZG0jKxq9SBYQOI6UqID326Xi/Szd6JAtastI0uF4dlupn83pDkMu6JGOJsugyicV7rBX7itTr6OeynxbzQMyRPtu8Neu42jIu8sR7vZnEZLmNHwGSS6/okH+0iG7CymRXH6p8TKvg+tdfYwt3dpFCy05TZsG/eFGl7v1RTGLm+N3/Pkk+w9/fBwmtWyRGNj2JJeoIECv/8B8agI7tuzaqPbLVjJG6tp6BtUh+joxUbXXk5g06VqwqCV41eIiQKAkgWqLI4hbJX7CXhE1WKmlm8lZ6vShGyvqkd4TH6ekVHKw25j9nxaNJfQhIK2MCkyAv6zaLlM3sH+F1GGuobIRIVEb+61aisdMzONhdJ70hEkyrDkN2wSnJ01CAl2FZhCTtmJnX0YuBmV0Hm5yk8UsarxT6VDOKnEfOLRqlnJ88U2qEpG2U55ANJhySv2DNmRqvlFo8gHOJHKv2BVb5ANH+nWl5p9afz0znnzOcvw8SbY5cSZo7krQrT3M3976Tu3G+uJMWFr7nmmv5TPIALhnvfgmfeyW++/1+b7LKlTdwbebmOu/dxzqzviqLLa+1zde0xp17buiucgfnDNzJ4LrmwpVu+L0VaQm4h872/nNMMf/eaV5B8qA7uwOe+3zhztaeD5v5vOtcf1TufL9r33tNV/Lq3/FkHnQ/97vGQ5dp/zsG6D5H3mbgPwWSvI3KfbR7BvLRDLhBko8ehnso+XMG3CDJn8/FPap8NANukOSjh+EeSv6cATdI8udzcY8qH82AGyT56GG4h5I/Z8ANkvz5XNyjykcz4AZJPnoY7qHkzxlwgyR/Phf3qPLRDLhBko8ehnso+XMG3CDJn8/FPap8NANukOSjh+EeSv6cAQUShyMwf47OPSr3DOSPGfg/xvHo8CkSfXIAAAAASUVORK5CYII=" hidden="0"/>
          <p:cNvSpPr>
            <a:spLocks noChangeArrowheads="1" noChangeAspect="1"/>
          </p:cNvSpPr>
          <p:nvPr isPhoto="0" userDrawn="0"/>
        </p:nvSpPr>
        <p:spPr bwMode="auto">
          <a:xfrm>
            <a:off x="155575" y="-280988"/>
            <a:ext cx="1905000" cy="600076"/>
          </a:xfrm>
          <a:prstGeom prst="rect">
            <a:avLst/>
          </a:prstGeom>
          <a:noFill/>
        </p:spPr>
        <p:txBody>
          <a:bodyPr vert="horz" wrap="square" lIns="91440" tIns="45720" rIns="91440" bIns="45720" numCol="1" anchor="t" anchorCtr="0" compatLnSpc="1">
            <a:prstTxWarp prst="textNoShape"/>
          </a:bodyPr>
          <a:lstStyle/>
          <a:p>
            <a:pPr>
              <a:defRPr/>
            </a:pPr>
            <a:endParaRPr lang="fr-FR"/>
          </a:p>
        </p:txBody>
      </p:sp>
      <p:pic>
        <p:nvPicPr>
          <p:cNvPr id="8" name="Image 2"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100">
              <a:lnSpc>
                <a:spcPts val="2315"/>
              </a:lnSpc>
              <a:defRPr/>
            </a:pPr>
            <a:fld id="{81D60167-4931-47E6-BA6A-407CBD079E47}" type="slidenum">
              <a:rPr/>
              <a:t>3</a:t>
            </a:fld>
            <a:endParaRPr/>
          </a:p>
        </p:txBody>
      </p:sp>
      <p:sp>
        <p:nvSpPr>
          <p:cNvPr id="5" name="ZoneTexte 10" hidden="0"/>
          <p:cNvSpPr/>
          <p:nvPr isPhoto="0" userDrawn="0"/>
        </p:nvSpPr>
        <p:spPr bwMode="auto">
          <a:xfrm>
            <a:off x="1010356" y="2142577"/>
            <a:ext cx="7483928" cy="762035"/>
          </a:xfrm>
          <a:prstGeom prst="rect">
            <a:avLst/>
          </a:prstGeom>
          <a:noFill/>
        </p:spPr>
        <p:txBody>
          <a:bodyPr wrap="square" rtlCol="0">
            <a:noAutofit/>
          </a:bodyPr>
          <a:lstStyle/>
          <a:p>
            <a:pPr algn="ctr">
              <a:defRPr/>
            </a:pPr>
            <a:r>
              <a:rPr lang="fr-FR" sz="2200" b="1" i="0" u="none" strike="noStrike" cap="none" spc="0">
                <a:solidFill>
                  <a:schemeClr val="tx2">
                    <a:lumMod val="60000"/>
                    <a:lumOff val="40000"/>
                  </a:schemeClr>
                </a:solidFill>
                <a:latin typeface="+mn-lt"/>
                <a:ea typeface="+mn-ea"/>
                <a:cs typeface="+mn-cs"/>
              </a:rPr>
              <a:t>Quelles sont vos expériences avec les archives ?</a:t>
            </a:r>
            <a:endParaRPr sz="2200" b="1" i="0" u="none" strike="noStrike" cap="none" spc="0">
              <a:solidFill>
                <a:schemeClr val="tx2">
                  <a:lumMod val="60000"/>
                  <a:lumOff val="40000"/>
                </a:schemeClr>
              </a:solidFill>
              <a:latin typeface="+mn-lt"/>
              <a:ea typeface="+mn-ea"/>
              <a:cs typeface="+mn-cs"/>
            </a:endParaRPr>
          </a:p>
        </p:txBody>
      </p:sp>
      <p:pic>
        <p:nvPicPr>
          <p:cNvPr id="6" name="Image 6"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797870" y="340816"/>
            <a:ext cx="7024113" cy="287055"/>
          </a:xfrm>
          <a:prstGeom prst="rect">
            <a:avLst/>
          </a:prstGeom>
        </p:spPr>
        <p:txBody>
          <a:bodyPr vert="horz" wrap="square" lIns="0" tIns="12700" rIns="0" bIns="0" rtlCol="0">
            <a:spAutoFit/>
          </a:bodyPr>
          <a:lstStyle/>
          <a:p>
            <a:pPr marL="12700" algn="ctr">
              <a:lnSpc>
                <a:spcPct val="100000"/>
              </a:lnSpc>
              <a:spcBef>
                <a:spcPts val="100"/>
              </a:spcBef>
              <a:defRPr/>
            </a:pPr>
            <a:r>
              <a:rPr lang="fr-FR"/>
              <a:t>1. </a:t>
            </a:r>
            <a:r>
              <a:rPr/>
              <a:t>Introduction générale sur les archives</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100">
              <a:lnSpc>
                <a:spcPts val="2315"/>
              </a:lnSpc>
              <a:defRPr/>
            </a:pPr>
            <a:fld id="{81D60167-4931-47E6-BA6A-407CBD079E47}" type="slidenum">
              <a:rPr/>
              <a:t>4</a:t>
            </a:fld>
            <a:endParaRPr/>
          </a:p>
        </p:txBody>
      </p:sp>
      <p:sp>
        <p:nvSpPr>
          <p:cNvPr id="6" name="ZoneTexte 10" hidden="0"/>
          <p:cNvSpPr/>
          <p:nvPr isPhoto="0" userDrawn="0"/>
        </p:nvSpPr>
        <p:spPr bwMode="auto">
          <a:xfrm>
            <a:off x="755575" y="2831577"/>
            <a:ext cx="6840974" cy="365795"/>
          </a:xfrm>
          <a:prstGeom prst="rect">
            <a:avLst/>
          </a:prstGeom>
          <a:noFill/>
        </p:spPr>
        <p:txBody>
          <a:bodyPr wrap="square" rtlCol="0">
            <a:spAutoFit/>
          </a:bodyPr>
          <a:lstStyle/>
          <a:p>
            <a:pPr>
              <a:defRPr/>
            </a:pPr>
            <a:endParaRPr/>
          </a:p>
        </p:txBody>
      </p:sp>
      <p:sp>
        <p:nvSpPr>
          <p:cNvPr id="7" name="Rectangle 7" hidden="0"/>
          <p:cNvSpPr/>
          <p:nvPr isPhoto="0" userDrawn="0"/>
        </p:nvSpPr>
        <p:spPr bwMode="auto">
          <a:xfrm>
            <a:off x="755575" y="1274342"/>
            <a:ext cx="7597321" cy="3114471"/>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a:t>Définitions des archives dans le Code du Patrimoine (art. L. 211-1 à L. 211-4) :</a:t>
            </a:r>
            <a:endParaRPr/>
          </a:p>
          <a:p>
            <a:pPr algn="l">
              <a:defRPr/>
            </a:pPr>
            <a:r>
              <a:rPr lang="fr-FR" i="1">
                <a:solidFill>
                  <a:schemeClr val="tx2">
                    <a:lumMod val="60000"/>
                    <a:lumOff val="40000"/>
                  </a:schemeClr>
                </a:solidFill>
              </a:rPr>
              <a:t>Les archives sont l'ensemble des documents, y compris les données, quels que soient leur date, leur lieu de conservation, leur forme et leur support, produits ou reçus par toute personne physique ou morale et par tout service ou organisme public ou privé dans l'exercice de leur activité. </a:t>
            </a:r>
            <a:r>
              <a:rPr lang="fr-FR">
                <a:solidFill>
                  <a:schemeClr val="tx1"/>
                </a:solidFill>
              </a:rPr>
              <a:t>(L. 211-1)</a:t>
            </a:r>
            <a:endParaRPr>
              <a:solidFill>
                <a:schemeClr val="tx1"/>
              </a:solidFill>
            </a:endParaRPr>
          </a:p>
          <a:p>
            <a:pPr algn="l">
              <a:defRPr/>
            </a:pPr>
            <a:endParaRPr>
              <a:solidFill>
                <a:schemeClr val="tx2">
                  <a:lumMod val="60000"/>
                  <a:lumOff val="40000"/>
                </a:schemeClr>
              </a:solidFill>
            </a:endParaRPr>
          </a:p>
          <a:p>
            <a:pPr algn="l">
              <a:defRPr/>
            </a:pPr>
            <a:r>
              <a:rPr lang="fr-FR" b="1">
                <a:solidFill>
                  <a:schemeClr val="tx2">
                    <a:lumMod val="60000"/>
                    <a:lumOff val="40000"/>
                  </a:schemeClr>
                </a:solidFill>
              </a:rPr>
              <a:t>L’intérêt public des archives </a:t>
            </a:r>
            <a:r>
              <a:rPr lang="fr-FR">
                <a:solidFill>
                  <a:schemeClr val="tx2">
                    <a:lumMod val="60000"/>
                    <a:lumOff val="40000"/>
                  </a:schemeClr>
                </a:solidFill>
              </a:rPr>
              <a:t>:</a:t>
            </a:r>
            <a:endParaRPr>
              <a:solidFill>
                <a:schemeClr val="tx2">
                  <a:lumMod val="60000"/>
                  <a:lumOff val="40000"/>
                </a:schemeClr>
              </a:solidFill>
            </a:endParaRPr>
          </a:p>
          <a:p>
            <a:pPr algn="l">
              <a:defRPr/>
            </a:pPr>
            <a:r>
              <a:rPr lang="fr-FR"/>
              <a:t>La gestion, le bon fonctionnement des services</a:t>
            </a:r>
            <a:endParaRPr/>
          </a:p>
          <a:p>
            <a:pPr algn="l">
              <a:defRPr/>
            </a:pPr>
            <a:r>
              <a:rPr lang="fr-FR"/>
              <a:t>La justification des droits</a:t>
            </a:r>
            <a:endParaRPr/>
          </a:p>
          <a:p>
            <a:pPr algn="l">
              <a:defRPr/>
            </a:pPr>
            <a:r>
              <a:rPr lang="fr-FR"/>
              <a:t>La recherche historique</a:t>
            </a:r>
            <a:endParaRPr/>
          </a:p>
        </p:txBody>
      </p:sp>
      <p:pic>
        <p:nvPicPr>
          <p:cNvPr id="8" name="Image 8"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797870" y="340816"/>
            <a:ext cx="7022673" cy="287055"/>
          </a:xfrm>
          <a:prstGeom prst="rect">
            <a:avLst/>
          </a:prstGeom>
        </p:spPr>
        <p:txBody>
          <a:bodyPr vert="horz" wrap="square" lIns="0" tIns="12700" rIns="0" bIns="0" rtlCol="0">
            <a:spAutoFit/>
          </a:bodyPr>
          <a:lstStyle/>
          <a:p>
            <a:pPr marL="12700" algn="ctr">
              <a:lnSpc>
                <a:spcPct val="100000"/>
              </a:lnSpc>
              <a:spcBef>
                <a:spcPts val="100"/>
              </a:spcBef>
              <a:defRPr/>
            </a:pPr>
            <a:r>
              <a:rPr lang="fr-FR" sz="1800" b="1" i="0" u="none" strike="noStrike" cap="none" spc="0">
                <a:solidFill>
                  <a:srgbClr val="005F71"/>
                </a:solidFill>
                <a:latin typeface="Arial"/>
                <a:ea typeface="Arial"/>
                <a:cs typeface="Arial"/>
              </a:rPr>
              <a:t>1. Introduction générale sur les archives</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100">
              <a:lnSpc>
                <a:spcPts val="2315"/>
              </a:lnSpc>
              <a:defRPr/>
            </a:pPr>
            <a:fld id="{81D60167-4931-47E6-BA6A-407CBD079E47}" type="slidenum">
              <a:rPr/>
              <a:t>5</a:t>
            </a:fld>
            <a:endParaRPr/>
          </a:p>
        </p:txBody>
      </p:sp>
      <p:sp>
        <p:nvSpPr>
          <p:cNvPr id="6" name="Rectangle 6" hidden="0"/>
          <p:cNvSpPr/>
          <p:nvPr isPhoto="0" userDrawn="0"/>
        </p:nvSpPr>
        <p:spPr bwMode="auto">
          <a:xfrm>
            <a:off x="1452588" y="1735032"/>
            <a:ext cx="6406696" cy="173735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lang="fr-FR" b="1">
                <a:solidFill>
                  <a:schemeClr val="tx2">
                    <a:lumMod val="60000"/>
                    <a:lumOff val="40000"/>
                  </a:schemeClr>
                </a:solidFill>
              </a:rPr>
              <a:t>Définition des archives publiques</a:t>
            </a:r>
            <a:r>
              <a:rPr lang="fr-FR" b="1">
                <a:solidFill>
                  <a:srgbClr val="C00000"/>
                </a:solidFill>
              </a:rPr>
              <a:t> </a:t>
            </a:r>
            <a:r>
              <a:rPr lang="fr-FR"/>
              <a:t>: documents procédant des activités de l’Etat, des collectivités territoriales, des établissements et entreprises publiques, ainsi que de tout personne ou organisme chargé d’une mission de service public. </a:t>
            </a:r>
            <a:endParaRPr/>
          </a:p>
        </p:txBody>
      </p:sp>
      <p:pic>
        <p:nvPicPr>
          <p:cNvPr id="7" name="Image 7"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346705" y="340816"/>
            <a:ext cx="6187246" cy="287055"/>
          </a:xfrm>
          <a:prstGeom prst="rect">
            <a:avLst/>
          </a:prstGeom>
        </p:spPr>
        <p:txBody>
          <a:bodyPr vert="horz" wrap="square" lIns="0" tIns="12700" rIns="0" bIns="0" rtlCol="0">
            <a:spAutoFit/>
          </a:bodyPr>
          <a:lstStyle/>
          <a:p>
            <a:pPr marL="12700">
              <a:lnSpc>
                <a:spcPct val="100000"/>
              </a:lnSpc>
              <a:spcBef>
                <a:spcPts val="100"/>
              </a:spcBef>
              <a:defRPr/>
            </a:pPr>
            <a:r>
              <a:rPr lang="fr-FR"/>
              <a:t>2. Présentation des différents supports</a:t>
            </a:r>
            <a:endParaRPr spc="-5"/>
          </a:p>
        </p:txBody>
      </p:sp>
      <p:sp>
        <p:nvSpPr>
          <p:cNvPr id="5" name="object 4"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100">
              <a:lnSpc>
                <a:spcPts val="2315"/>
              </a:lnSpc>
              <a:defRPr/>
            </a:pPr>
            <a:fld id="{81D60167-4931-47E6-BA6A-407CBD079E47}" type="slidenum">
              <a:rPr/>
              <a:t>6</a:t>
            </a:fld>
            <a:endParaRPr/>
          </a:p>
        </p:txBody>
      </p:sp>
      <p:sp>
        <p:nvSpPr>
          <p:cNvPr id="6" name="object 3" hidden="0"/>
          <p:cNvSpPr/>
          <p:nvPr isPhoto="0" userDrawn="0"/>
        </p:nvSpPr>
        <p:spPr bwMode="auto">
          <a:xfrm>
            <a:off x="1066799" y="1159000"/>
            <a:ext cx="6884832" cy="287690"/>
          </a:xfrm>
          <a:prstGeom prst="rect">
            <a:avLst/>
          </a:prstGeom>
        </p:spPr>
        <p:txBody>
          <a:bodyPr vert="horz" wrap="square" lIns="0" tIns="13335" rIns="0" bIns="0" rtlCol="0">
            <a:spAutoFit/>
          </a:bodyPr>
          <a:lstStyle/>
          <a:p>
            <a:pPr>
              <a:defRPr/>
            </a:pPr>
            <a:endParaRPr/>
          </a:p>
        </p:txBody>
      </p:sp>
      <p:sp>
        <p:nvSpPr>
          <p:cNvPr id="7" name="ZoneTexte 2" hidden="0"/>
          <p:cNvSpPr/>
          <p:nvPr isPhoto="0" userDrawn="0"/>
        </p:nvSpPr>
        <p:spPr bwMode="auto">
          <a:xfrm>
            <a:off x="395536" y="1059581"/>
            <a:ext cx="2709099" cy="2286035"/>
          </a:xfrm>
          <a:prstGeom prst="rect">
            <a:avLst/>
          </a:prstGeom>
          <a:noFill/>
        </p:spPr>
        <p:txBody>
          <a:bodyPr wrap="square" rtlCol="0">
            <a:spAutoFit/>
          </a:bodyPr>
          <a:lstStyle/>
          <a:p>
            <a:pPr algn="l">
              <a:defRPr/>
            </a:pPr>
            <a:r>
              <a:rPr lang="fr-FR">
                <a:solidFill>
                  <a:schemeClr val="tx2">
                    <a:lumMod val="60000"/>
                    <a:lumOff val="40000"/>
                  </a:schemeClr>
                </a:solidFill>
              </a:rPr>
              <a:t>Le papier :</a:t>
            </a:r>
            <a:r>
              <a:rPr lang="fr-FR"/>
              <a:t> support le plus connu et le plus fréquent dans les archives historiques (textes imprimés, notes manuscrites, dessins, cartes…). </a:t>
            </a:r>
            <a:endParaRPr/>
          </a:p>
          <a:p>
            <a:pPr>
              <a:defRPr/>
            </a:pPr>
            <a:r>
              <a:rPr lang="fr-FR"/>
              <a:t> </a:t>
            </a:r>
            <a:endParaRPr/>
          </a:p>
        </p:txBody>
      </p:sp>
      <p:pic>
        <p:nvPicPr>
          <p:cNvPr id="8" name="Image 7" hidden="0"/>
          <p:cNvPicPr>
            <a:picLocks noChangeAspect="1"/>
          </p:cNvPicPr>
          <p:nvPr isPhoto="0" userDrawn="0"/>
        </p:nvPicPr>
        <p:blipFill>
          <a:blip r:embed="rId3"/>
          <a:stretch/>
        </p:blipFill>
        <p:spPr bwMode="auto">
          <a:xfrm>
            <a:off x="2636883" y="2338084"/>
            <a:ext cx="2996951" cy="2247714"/>
          </a:xfrm>
          <a:prstGeom prst="rect">
            <a:avLst/>
          </a:prstGeom>
        </p:spPr>
      </p:pic>
      <p:pic>
        <p:nvPicPr>
          <p:cNvPr id="9" name="Image 6" hidden="0"/>
          <p:cNvPicPr>
            <a:picLocks noChangeAspect="1"/>
          </p:cNvPicPr>
          <p:nvPr isPhoto="0" userDrawn="0"/>
        </p:nvPicPr>
        <p:blipFill>
          <a:blip r:embed="rId4"/>
          <a:stretch/>
        </p:blipFill>
        <p:spPr bwMode="auto">
          <a:xfrm rot="5399976">
            <a:off x="5951899" y="1353789"/>
            <a:ext cx="2786326" cy="2089744"/>
          </a:xfrm>
          <a:prstGeom prst="rect">
            <a:avLst/>
          </a:prstGeom>
        </p:spPr>
      </p:pic>
      <p:pic>
        <p:nvPicPr>
          <p:cNvPr id="10" name="Image 10" hidden="0"/>
          <p:cNvPicPr>
            <a:picLocks noChangeAspect="1"/>
          </p:cNvPicPr>
          <p:nvPr isPhoto="0" userDrawn="0"/>
        </p:nvPicPr>
        <p:blipFill>
          <a:blip r:embed="rId5"/>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2346705" y="340816"/>
            <a:ext cx="6187102" cy="287055"/>
          </a:xfrm>
          <a:prstGeom prst="rect">
            <a:avLst/>
          </a:prstGeom>
        </p:spPr>
        <p:txBody>
          <a:bodyPr vert="horz" wrap="square" lIns="0" tIns="12699" rIns="0" bIns="0" rtlCol="0">
            <a:spAutoFit/>
          </a:bodyPr>
          <a:lstStyle/>
          <a:p>
            <a:pPr marL="12699">
              <a:lnSpc>
                <a:spcPct val="100000"/>
              </a:lnSpc>
              <a:spcBef>
                <a:spcPts val="99"/>
              </a:spcBef>
              <a:defRPr/>
            </a:pPr>
            <a:r>
              <a:rPr lang="fr-FR"/>
              <a:t>2. Présentation des différents supports</a:t>
            </a:r>
            <a:endParaRPr spc="-4"/>
          </a:p>
        </p:txBody>
      </p:sp>
      <p:sp>
        <p:nvSpPr>
          <p:cNvPr id="5" name="object 4"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FE9D1324-6799-FFC4-F7D9-A166B86B0026}" type="slidenum">
              <a:rPr/>
              <a:t>7</a:t>
            </a:fld>
            <a:endParaRPr/>
          </a:p>
        </p:txBody>
      </p:sp>
      <p:sp>
        <p:nvSpPr>
          <p:cNvPr id="6" name="object 3" hidden="0"/>
          <p:cNvSpPr/>
          <p:nvPr isPhoto="0" userDrawn="0"/>
        </p:nvSpPr>
        <p:spPr bwMode="auto">
          <a:xfrm>
            <a:off x="1066799" y="1159000"/>
            <a:ext cx="6884832" cy="287690"/>
          </a:xfrm>
          <a:prstGeom prst="rect">
            <a:avLst/>
          </a:prstGeom>
        </p:spPr>
        <p:txBody>
          <a:bodyPr vert="horz" wrap="square" lIns="0" tIns="13334" rIns="0" bIns="0" rtlCol="0">
            <a:spAutoFit/>
          </a:bodyPr>
          <a:lstStyle/>
          <a:p>
            <a:pPr>
              <a:defRPr/>
            </a:pPr>
            <a:endParaRPr/>
          </a:p>
        </p:txBody>
      </p:sp>
      <p:sp>
        <p:nvSpPr>
          <p:cNvPr id="7" name="ZoneTexte 2" hidden="0"/>
          <p:cNvSpPr/>
          <p:nvPr isPhoto="0" userDrawn="0"/>
        </p:nvSpPr>
        <p:spPr bwMode="auto">
          <a:xfrm>
            <a:off x="395536" y="1059581"/>
            <a:ext cx="2709315" cy="3261395"/>
          </a:xfrm>
          <a:prstGeom prst="rect">
            <a:avLst/>
          </a:prstGeom>
          <a:noFill/>
        </p:spPr>
        <p:txBody>
          <a:bodyPr wrap="square" rtlCol="0">
            <a:spAutoFit/>
          </a:bodyPr>
          <a:lstStyle/>
          <a:p>
            <a:pPr>
              <a:defRPr/>
            </a:pPr>
            <a:r>
              <a:rPr lang="fr-FR" sz="1600" b="0" i="0" u="none" strike="noStrike" cap="none" spc="0">
                <a:solidFill>
                  <a:schemeClr val="tx2">
                    <a:lumMod val="60000"/>
                    <a:lumOff val="40000"/>
                  </a:schemeClr>
                </a:solidFill>
                <a:latin typeface="+mn-lt"/>
                <a:ea typeface="+mn-ea"/>
                <a:cs typeface="+mn-cs"/>
              </a:rPr>
              <a:t>Photographies :</a:t>
            </a:r>
            <a:r>
              <a:rPr lang="fr-FR" sz="1600" b="0" i="0" u="none" strike="noStrike" cap="none" spc="0">
                <a:solidFill>
                  <a:schemeClr val="tx1"/>
                </a:solidFill>
                <a:latin typeface="+mn-lt"/>
                <a:ea typeface="+mn-ea"/>
                <a:cs typeface="+mn-cs"/>
              </a:rPr>
              <a:t> négatifs, tirages positifs, diapositives, plaques de verre.</a:t>
            </a:r>
            <a:endParaRPr sz="1600"/>
          </a:p>
          <a:p>
            <a:pPr>
              <a:defRPr/>
            </a:pPr>
            <a:endParaRPr sz="1600">
              <a:solidFill>
                <a:schemeClr val="tx2">
                  <a:lumMod val="60000"/>
                  <a:lumOff val="40000"/>
                </a:schemeClr>
              </a:solidFill>
            </a:endParaRPr>
          </a:p>
          <a:p>
            <a:pPr>
              <a:defRPr/>
            </a:pPr>
            <a:r>
              <a:rPr lang="fr-FR" sz="1600" b="0" i="0" u="none" strike="noStrike" cap="none" spc="0">
                <a:solidFill>
                  <a:schemeClr val="tx2">
                    <a:lumMod val="60000"/>
                    <a:lumOff val="40000"/>
                  </a:schemeClr>
                </a:solidFill>
                <a:latin typeface="+mn-lt"/>
                <a:ea typeface="+mn-ea"/>
                <a:cs typeface="+mn-cs"/>
              </a:rPr>
              <a:t>Documents audiovisuels et sonores :</a:t>
            </a:r>
            <a:r>
              <a:rPr lang="fr-FR" sz="1600" b="0" i="0" u="none" strike="noStrike" cap="none" spc="0">
                <a:solidFill>
                  <a:schemeClr val="tx1"/>
                </a:solidFill>
                <a:latin typeface="+mn-lt"/>
                <a:ea typeface="+mn-ea"/>
                <a:cs typeface="+mn-cs"/>
              </a:rPr>
              <a:t> cassettes, bandes magnétiques. </a:t>
            </a:r>
            <a:endParaRPr sz="1600"/>
          </a:p>
          <a:p>
            <a:pPr>
              <a:defRPr/>
            </a:pPr>
            <a:endParaRPr sz="1600"/>
          </a:p>
          <a:p>
            <a:pPr>
              <a:defRPr/>
            </a:pPr>
            <a:r>
              <a:rPr lang="fr-FR" sz="1600" b="0" i="0" u="none" strike="noStrike" cap="none" spc="0">
                <a:solidFill>
                  <a:schemeClr val="tx2">
                    <a:lumMod val="60000"/>
                    <a:lumOff val="40000"/>
                  </a:schemeClr>
                </a:solidFill>
                <a:latin typeface="+mn-lt"/>
                <a:ea typeface="+mn-ea"/>
                <a:cs typeface="+mn-cs"/>
              </a:rPr>
              <a:t>Documents numériques : </a:t>
            </a:r>
            <a:r>
              <a:rPr lang="fr-FR" sz="1600" b="0" i="0" u="none" strike="noStrike" cap="none" spc="0">
                <a:solidFill>
                  <a:schemeClr val="tx1"/>
                </a:solidFill>
                <a:latin typeface="+mn-lt"/>
                <a:ea typeface="+mn-ea"/>
                <a:cs typeface="+mn-cs"/>
              </a:rPr>
              <a:t>documents bureautiques (word, PDF…), images, logiciels métiers, bases de données. </a:t>
            </a:r>
            <a:endParaRPr sz="1600"/>
          </a:p>
        </p:txBody>
      </p:sp>
      <p:pic>
        <p:nvPicPr>
          <p:cNvPr id="8" name="Image 1" hidden="0"/>
          <p:cNvPicPr>
            <a:picLocks noChangeAspect="1"/>
          </p:cNvPicPr>
          <p:nvPr isPhoto="0" userDrawn="0"/>
        </p:nvPicPr>
        <p:blipFill>
          <a:blip r:embed="rId3"/>
          <a:stretch/>
        </p:blipFill>
        <p:spPr bwMode="auto">
          <a:xfrm>
            <a:off x="3040041" y="920418"/>
            <a:ext cx="2925583" cy="2194188"/>
          </a:xfrm>
          <a:prstGeom prst="rect">
            <a:avLst/>
          </a:prstGeom>
        </p:spPr>
      </p:pic>
      <p:pic>
        <p:nvPicPr>
          <p:cNvPr id="9" name="Image 7" hidden="0"/>
          <p:cNvPicPr>
            <a:picLocks noChangeAspect="1"/>
          </p:cNvPicPr>
          <p:nvPr isPhoto="0" userDrawn="0"/>
        </p:nvPicPr>
        <p:blipFill>
          <a:blip r:embed="rId4"/>
          <a:stretch/>
        </p:blipFill>
        <p:spPr bwMode="auto">
          <a:xfrm rot="5399976">
            <a:off x="6460229" y="2368973"/>
            <a:ext cx="1978645" cy="2638197"/>
          </a:xfrm>
          <a:prstGeom prst="rect">
            <a:avLst/>
          </a:prstGeom>
        </p:spPr>
      </p:pic>
      <p:pic>
        <p:nvPicPr>
          <p:cNvPr id="10" name="Image 10" hidden="0"/>
          <p:cNvPicPr>
            <a:picLocks noChangeAspect="1"/>
          </p:cNvPicPr>
          <p:nvPr isPhoto="0" userDrawn="0"/>
        </p:nvPicPr>
        <p:blipFill>
          <a:blip r:embed="rId5"/>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4"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100">
              <a:lnSpc>
                <a:spcPts val="2315"/>
              </a:lnSpc>
              <a:defRPr/>
            </a:pPr>
            <a:fld id="{81D60167-4931-47E6-BA6A-407CBD079E47}" type="slidenum">
              <a:rPr/>
              <a:t>8</a:t>
            </a:fld>
            <a:endParaRPr/>
          </a:p>
        </p:txBody>
      </p:sp>
      <p:sp>
        <p:nvSpPr>
          <p:cNvPr id="5" name="Rectangle 5" hidden="0"/>
          <p:cNvSpPr/>
          <p:nvPr isPhoto="0" userDrawn="0"/>
        </p:nvSpPr>
        <p:spPr bwMode="auto">
          <a:xfrm>
            <a:off x="1894821" y="2018392"/>
            <a:ext cx="5204732" cy="952499"/>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ctr">
              <a:defRPr/>
            </a:pPr>
            <a:r>
              <a:rPr lang="fr-FR" sz="2200" b="1">
                <a:solidFill>
                  <a:schemeClr val="tx2">
                    <a:lumMod val="60000"/>
                    <a:lumOff val="40000"/>
                  </a:schemeClr>
                </a:solidFill>
              </a:rPr>
              <a:t>Qu’est-ce que « archives de la recherche » désigne d’après vous ?</a:t>
            </a:r>
            <a:endParaRPr sz="2200" b="1">
              <a:solidFill>
                <a:schemeClr val="tx2">
                  <a:lumMod val="60000"/>
                  <a:lumOff val="40000"/>
                </a:schemeClr>
              </a:solidFill>
            </a:endParaRPr>
          </a:p>
        </p:txBody>
      </p:sp>
      <p:pic>
        <p:nvPicPr>
          <p:cNvPr id="6" name="Image 6"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object 2" hidden="0"/>
          <p:cNvSpPr>
            <a:spLocks noGrp="1"/>
          </p:cNvSpPr>
          <p:nvPr isPhoto="0" userDrawn="0">
            <p:ph type="title" hasCustomPrompt="0"/>
          </p:nvPr>
        </p:nvSpPr>
        <p:spPr bwMode="auto">
          <a:xfrm>
            <a:off x="1797870" y="340816"/>
            <a:ext cx="7028397" cy="835695"/>
          </a:xfrm>
          <a:prstGeom prst="rect">
            <a:avLst/>
          </a:prstGeom>
        </p:spPr>
        <p:txBody>
          <a:bodyPr vert="horz" wrap="square" lIns="0" tIns="12699" rIns="0" bIns="0" rtlCol="0">
            <a:spAutoFit/>
          </a:bodyPr>
          <a:lstStyle/>
          <a:p>
            <a:pPr marL="12699" algn="ctr">
              <a:lnSpc>
                <a:spcPct val="100000"/>
              </a:lnSpc>
              <a:spcBef>
                <a:spcPts val="99"/>
              </a:spcBef>
              <a:defRPr/>
            </a:pPr>
            <a:r>
              <a:rPr lang="fr-FR" sz="1800" b="1" i="0" u="none" strike="noStrike" cap="none" spc="0">
                <a:solidFill>
                  <a:srgbClr val="005F71"/>
                </a:solidFill>
                <a:latin typeface="Arial"/>
                <a:ea typeface="Arial"/>
                <a:cs typeface="Arial"/>
              </a:rPr>
              <a:t>3. Les archives </a:t>
            </a:r>
            <a:br>
              <a:rPr lang="fr-FR" sz="1800" b="1" i="0" u="none" strike="noStrike" cap="none" spc="0">
                <a:solidFill>
                  <a:srgbClr val="005F71"/>
                </a:solidFill>
                <a:latin typeface="Arial"/>
                <a:ea typeface="Arial"/>
                <a:cs typeface="Arial"/>
              </a:rPr>
            </a:br>
            <a:r>
              <a:rPr lang="fr-FR" sz="1800" b="1" i="0" u="none" strike="noStrike" cap="none" spc="0">
                <a:solidFill>
                  <a:srgbClr val="005F71"/>
                </a:solidFill>
                <a:latin typeface="Arial"/>
                <a:ea typeface="Arial"/>
                <a:cs typeface="Arial"/>
              </a:rPr>
              <a:t>de l'Enseignement supérieur et de la recherche </a:t>
            </a:r>
            <a:br>
              <a:rPr lang="fr-FR" sz="1800" b="1" i="0" u="none" strike="noStrike" cap="none" spc="0">
                <a:solidFill>
                  <a:srgbClr val="005F71"/>
                </a:solidFill>
                <a:latin typeface="Arial"/>
                <a:ea typeface="Arial"/>
                <a:cs typeface="Arial"/>
              </a:rPr>
            </a:br>
            <a:r>
              <a:rPr lang="fr-FR" sz="1800" b="1" i="0" u="none" strike="noStrike" cap="none" spc="0">
                <a:solidFill>
                  <a:srgbClr val="005F71"/>
                </a:solidFill>
                <a:latin typeface="Arial"/>
                <a:ea typeface="Arial"/>
                <a:cs typeface="Arial"/>
              </a:rPr>
              <a:t>: une notion en expansion</a:t>
            </a:r>
            <a:endParaRPr/>
          </a:p>
        </p:txBody>
      </p:sp>
      <p:sp>
        <p:nvSpPr>
          <p:cNvPr id="5" name="object 8" hidden="0"/>
          <p:cNvSpPr>
            <a:spLocks noGrp="1"/>
          </p:cNvSpPr>
          <p:nvPr isPhoto="0" userDrawn="0">
            <p:ph type="sldNum" sz="quarter" idx="7" hasCustomPrompt="0"/>
          </p:nvPr>
        </p:nvSpPr>
        <p:spPr bwMode="auto">
          <a:prstGeom prst="rect">
            <a:avLst/>
          </a:prstGeom>
        </p:spPr>
        <p:txBody>
          <a:bodyPr vert="horz" wrap="square" lIns="0" tIns="0" rIns="0" bIns="0" rtlCol="0">
            <a:spAutoFit/>
          </a:bodyPr>
          <a:lstStyle/>
          <a:p>
            <a:pPr marL="38099">
              <a:lnSpc>
                <a:spcPts val="2314"/>
              </a:lnSpc>
              <a:defRPr/>
            </a:pPr>
            <a:fld id="{96E1E3F5-0D42-F3F2-4AC7-6AC706998743}" type="slidenum">
              <a:rPr/>
              <a:t>9</a:t>
            </a:fld>
            <a:endParaRPr/>
          </a:p>
        </p:txBody>
      </p:sp>
      <p:sp>
        <p:nvSpPr>
          <p:cNvPr id="6" name="Rectangle 6" hidden="0"/>
          <p:cNvSpPr/>
          <p:nvPr isPhoto="0" userDrawn="0"/>
        </p:nvSpPr>
        <p:spPr bwMode="auto">
          <a:xfrm>
            <a:off x="1395892" y="1362891"/>
            <a:ext cx="6735534" cy="3300978"/>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just">
              <a:defRPr/>
            </a:pPr>
            <a:r>
              <a:rPr lang="en-US" sz="1400" b="1" i="0" u="none" strike="noStrike" cap="none" spc="0">
                <a:solidFill>
                  <a:schemeClr val="tx2">
                    <a:lumMod val="60000"/>
                    <a:lumOff val="40000"/>
                  </a:schemeClr>
                </a:solidFill>
                <a:latin typeface="+mj-lt"/>
                <a:ea typeface="+mj-lt"/>
                <a:cs typeface="Arial"/>
              </a:rPr>
              <a:t>Des sources de </a:t>
            </a:r>
            <a:r>
              <a:rPr lang="en-US" sz="1400" b="1" i="0" u="none" strike="noStrike" cap="none" spc="0">
                <a:solidFill>
                  <a:schemeClr val="tx2">
                    <a:lumMod val="60000"/>
                    <a:lumOff val="40000"/>
                  </a:schemeClr>
                </a:solidFill>
                <a:latin typeface="+mj-lt"/>
                <a:ea typeface="+mj-lt"/>
                <a:cs typeface="Arial"/>
              </a:rPr>
              <a:t>l’histoire</a:t>
            </a:r>
            <a:r>
              <a:rPr lang="en-US" sz="1400" b="1" i="0" u="none" strike="noStrike" cap="none" spc="0">
                <a:solidFill>
                  <a:schemeClr val="tx2">
                    <a:lumMod val="60000"/>
                    <a:lumOff val="40000"/>
                  </a:schemeClr>
                </a:solidFill>
                <a:latin typeface="+mj-lt"/>
                <a:ea typeface="+mj-lt"/>
                <a:cs typeface="Arial"/>
              </a:rPr>
              <a:t> des sciences aux archives de la </a:t>
            </a:r>
            <a:r>
              <a:rPr lang="en-US" sz="1400" b="1" i="0" u="none" strike="noStrike" cap="none" spc="0">
                <a:solidFill>
                  <a:schemeClr val="tx2">
                    <a:lumMod val="60000"/>
                    <a:lumOff val="40000"/>
                  </a:schemeClr>
                </a:solidFill>
                <a:latin typeface="+mj-lt"/>
                <a:ea typeface="+mj-lt"/>
                <a:cs typeface="Arial"/>
              </a:rPr>
              <a:t>recherche</a:t>
            </a:r>
            <a:endParaRPr sz="1400">
              <a:solidFill>
                <a:schemeClr val="tx2">
                  <a:lumMod val="60000"/>
                  <a:lumOff val="40000"/>
                </a:schemeClr>
              </a:solidFill>
              <a:latin typeface="+mj-lt"/>
            </a:endParaRPr>
          </a:p>
          <a:p>
            <a:pPr marL="285750" indent="-285750" algn="just">
              <a:buFontTx/>
              <a:buChar char="-"/>
              <a:defRPr/>
            </a:pPr>
            <a:r>
              <a:rPr lang="fr-FR" sz="1400" b="0" i="0" u="none" strike="noStrike" cap="none" spc="0">
                <a:solidFill>
                  <a:schemeClr val="tx1"/>
                </a:solidFill>
                <a:latin typeface="+mn-lt"/>
                <a:ea typeface="+mn-ea"/>
                <a:cs typeface="+mn-cs"/>
              </a:rPr>
              <a:t>les archives de tutelle des établissements de recherche et d’enseignement scientifiques, </a:t>
            </a:r>
            <a:endParaRPr sz="1400"/>
          </a:p>
          <a:p>
            <a:pPr marL="285750" indent="-285750" algn="just">
              <a:buFontTx/>
              <a:buChar char="-"/>
              <a:defRPr/>
            </a:pPr>
            <a:r>
              <a:rPr lang="fr-FR" sz="1400" b="0" i="0" u="none" strike="noStrike" cap="none" spc="0">
                <a:solidFill>
                  <a:schemeClr val="tx1"/>
                </a:solidFill>
                <a:latin typeface="+mn-lt"/>
                <a:ea typeface="+mn-ea"/>
                <a:cs typeface="+mn-cs"/>
              </a:rPr>
              <a:t>les archives propres de ces mêmes établissements, dont les archives des laboratoires et des unités de recherche ne constituent qu’une partie, </a:t>
            </a:r>
            <a:endParaRPr sz="1400">
              <a:solidFill>
                <a:schemeClr val="tx1"/>
              </a:solidFill>
            </a:endParaRPr>
          </a:p>
          <a:p>
            <a:pPr marL="285750" indent="-285750" algn="just">
              <a:buFontTx/>
              <a:buChar char="-"/>
              <a:defRPr/>
            </a:pPr>
            <a:r>
              <a:rPr lang="fr-FR" sz="1400" b="0" i="0" u="none" strike="noStrike" cap="none" spc="0">
                <a:solidFill>
                  <a:schemeClr val="tx1"/>
                </a:solidFill>
                <a:latin typeface="+mn-lt"/>
                <a:ea typeface="+mn-ea"/>
                <a:cs typeface="+mn-cs"/>
              </a:rPr>
              <a:t>les archives d’associations et sociétés en lien avec le monde académique,</a:t>
            </a:r>
            <a:endParaRPr sz="1400">
              <a:solidFill>
                <a:schemeClr val="tx1"/>
              </a:solidFill>
            </a:endParaRPr>
          </a:p>
          <a:p>
            <a:pPr marL="285750" indent="-285750" algn="just">
              <a:buFontTx/>
              <a:buChar char="-"/>
              <a:defRPr/>
            </a:pPr>
            <a:r>
              <a:rPr lang="fr-FR" sz="1400" b="0" i="0" u="none" strike="noStrike" cap="none" spc="0">
                <a:solidFill>
                  <a:schemeClr val="tx1"/>
                </a:solidFill>
                <a:latin typeface="+mn-lt"/>
                <a:ea typeface="+mn-ea"/>
                <a:cs typeface="+mn-cs"/>
              </a:rPr>
              <a:t>et les archives produites par les chercheurs. </a:t>
            </a:r>
            <a:endParaRPr sz="1400"/>
          </a:p>
          <a:p>
            <a:pPr algn="just">
              <a:defRPr/>
            </a:pPr>
            <a:endParaRPr sz="1400">
              <a:solidFill>
                <a:schemeClr val="accent6">
                  <a:lumMod val="75000"/>
                </a:schemeClr>
              </a:solidFill>
            </a:endParaRPr>
          </a:p>
          <a:p>
            <a:pPr algn="just">
              <a:defRPr/>
            </a:pPr>
            <a:r>
              <a:rPr lang="fr-FR" sz="1400" b="1" i="0" u="none" strike="noStrike" cap="none" spc="0">
                <a:solidFill>
                  <a:schemeClr val="tx2">
                    <a:lumMod val="60000"/>
                    <a:lumOff val="40000"/>
                  </a:schemeClr>
                </a:solidFill>
                <a:latin typeface="+mj-lt"/>
                <a:ea typeface="+mj-lt"/>
                <a:cs typeface="Arial"/>
              </a:rPr>
              <a:t>Des archives pour la recherche</a:t>
            </a:r>
            <a:endParaRPr sz="1400">
              <a:solidFill>
                <a:schemeClr val="tx2">
                  <a:lumMod val="60000"/>
                  <a:lumOff val="40000"/>
                </a:schemeClr>
              </a:solidFill>
            </a:endParaRPr>
          </a:p>
          <a:p>
            <a:pPr algn="just">
              <a:defRPr/>
            </a:pPr>
            <a:r>
              <a:rPr lang="fr-FR" sz="1400" b="0" i="0" u="none" strike="noStrike" cap="none" spc="0">
                <a:solidFill>
                  <a:schemeClr val="tx1"/>
                </a:solidFill>
                <a:latin typeface="+mn-lt"/>
                <a:ea typeface="+mn-ea"/>
                <a:cs typeface="+mn-cs"/>
              </a:rPr>
              <a:t>Corpus d’archives constitués par des universitaires (documentation historique collectée dans le cadre de recherches)</a:t>
            </a:r>
            <a:endParaRPr sz="1400">
              <a:solidFill>
                <a:schemeClr val="tx1"/>
              </a:solidFill>
            </a:endParaRPr>
          </a:p>
          <a:p>
            <a:pPr algn="just">
              <a:defRPr/>
            </a:pPr>
            <a:endParaRPr sz="1400">
              <a:solidFill>
                <a:schemeClr val="tx2">
                  <a:lumMod val="60000"/>
                  <a:lumOff val="40000"/>
                </a:schemeClr>
              </a:solidFill>
            </a:endParaRPr>
          </a:p>
          <a:p>
            <a:pPr algn="just">
              <a:defRPr/>
            </a:pPr>
            <a:r>
              <a:rPr lang="fr-FR" sz="1400" b="1" i="0" u="none" strike="noStrike" cap="none" spc="0">
                <a:solidFill>
                  <a:schemeClr val="tx2">
                    <a:lumMod val="60000"/>
                    <a:lumOff val="40000"/>
                  </a:schemeClr>
                </a:solidFill>
                <a:latin typeface="+mn-lt"/>
                <a:ea typeface="+mn-ea"/>
                <a:cs typeface="+mn-cs"/>
              </a:rPr>
              <a:t>Des données de la recherche</a:t>
            </a:r>
            <a:endParaRPr sz="1400">
              <a:solidFill>
                <a:schemeClr val="tx2">
                  <a:lumMod val="60000"/>
                  <a:lumOff val="40000"/>
                </a:schemeClr>
              </a:solidFill>
            </a:endParaRPr>
          </a:p>
          <a:p>
            <a:pPr>
              <a:defRPr/>
            </a:pPr>
            <a:r>
              <a:rPr lang="fr-FR" sz="1400" b="0" i="0" u="none" strike="noStrike" cap="none" spc="0">
                <a:solidFill>
                  <a:schemeClr val="tx1"/>
                </a:solidFill>
                <a:latin typeface="+mn-lt"/>
                <a:ea typeface="+mn-ea"/>
                <a:cs typeface="+mn-cs"/>
              </a:rPr>
              <a:t>Données produites dans le cadre de la recherche universitaire : formulaires d’enquêtes, bases de données, numérisation et transcription de corpus de textes. </a:t>
            </a:r>
            <a:endParaRPr sz="1400"/>
          </a:p>
        </p:txBody>
      </p:sp>
      <p:pic>
        <p:nvPicPr>
          <p:cNvPr id="7" name="Image 7" hidden="0"/>
          <p:cNvPicPr>
            <a:picLocks noChangeAspect="1"/>
          </p:cNvPicPr>
          <p:nvPr isPhoto="0" userDrawn="0"/>
        </p:nvPicPr>
        <p:blipFill>
          <a:blip r:embed="rId2"/>
          <a:stretch/>
        </p:blipFill>
        <p:spPr bwMode="auto">
          <a:xfrm>
            <a:off x="155575" y="220086"/>
            <a:ext cx="1681930" cy="52951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ONLYOFFICE/6.0.2.5</Application>
  <DocSecurity>0</DocSecurity>
  <PresentationFormat>Affichage à l'écran (16:9)</PresentationFormat>
  <Paragraphs>0</Paragraphs>
  <Slides>19</Slides>
  <Notes>19</Notes>
  <HiddenSlides>0</HiddenSlides>
  <MMClips>2</MMClips>
  <ScaleCrop>0</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Nadia Arpoudaradjou</dc:creator>
  <cp:keywords/>
  <dc:description/>
  <dc:identifier/>
  <dc:language/>
  <cp:lastModifiedBy>Steve DA SILVEIRA</cp:lastModifiedBy>
  <cp:revision>207</cp:revision>
  <dcterms:created xsi:type="dcterms:W3CDTF">2021-01-21T09:24:58Z</dcterms:created>
  <dcterms:modified xsi:type="dcterms:W3CDTF">2023-03-31T11:45:30Z</dcterms:modified>
  <cp:category/>
  <cp:contentStatus/>
  <cp:version/>
</cp:coreProperties>
</file>